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71" r:id="rId3"/>
    <p:sldId id="272" r:id="rId4"/>
    <p:sldId id="273" r:id="rId5"/>
    <p:sldId id="281" r:id="rId6"/>
    <p:sldId id="274" r:id="rId7"/>
    <p:sldId id="275" r:id="rId8"/>
    <p:sldId id="276" r:id="rId9"/>
    <p:sldId id="256" r:id="rId10"/>
    <p:sldId id="257" r:id="rId11"/>
    <p:sldId id="258" r:id="rId12"/>
    <p:sldId id="277" r:id="rId13"/>
    <p:sldId id="259" r:id="rId14"/>
    <p:sldId id="280" r:id="rId15"/>
    <p:sldId id="261" r:id="rId16"/>
    <p:sldId id="262" r:id="rId17"/>
    <p:sldId id="263" r:id="rId18"/>
    <p:sldId id="264" r:id="rId19"/>
    <p:sldId id="265" r:id="rId20"/>
    <p:sldId id="266" r:id="rId21"/>
    <p:sldId id="267" r:id="rId22"/>
    <p:sldId id="268" r:id="rId23"/>
    <p:sldId id="269" r:id="rId24"/>
    <p:sldId id="279" r:id="rId25"/>
  </p:sldIdLst>
  <p:sldSz cx="18288000" cy="10287000"/>
  <p:notesSz cx="6858000" cy="9144000"/>
  <p:embeddedFontLst>
    <p:embeddedFont>
      <p:font typeface="Abadi" panose="020B0604020104020204" pitchFamily="34" charset="0"/>
      <p:regular r:id="rId26"/>
    </p:embeddedFont>
    <p:embeddedFont>
      <p:font typeface="Canva Sans" panose="020B0604020202020204" charset="0"/>
      <p:regular r:id="rId27"/>
    </p:embeddedFont>
    <p:embeddedFont>
      <p:font typeface="Saira" panose="020B0604020202020204" charset="0"/>
      <p:regular r:id="rId28"/>
    </p:embeddedFont>
    <p:embeddedFont>
      <p:font typeface="Saira Bold" panose="020B0604020202020204" charset="0"/>
      <p:regular r:id="rId29"/>
      <p:bold r:id="rId30"/>
    </p:embeddedFont>
    <p:embeddedFont>
      <p:font typeface="Segoe UI" panose="020B0502040204020203"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58" autoAdjust="0"/>
  </p:normalViewPr>
  <p:slideViewPr>
    <p:cSldViewPr>
      <p:cViewPr varScale="1">
        <p:scale>
          <a:sx n="74" d="100"/>
          <a:sy n="74" d="100"/>
        </p:scale>
        <p:origin x="53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endParaRPr lang="en-GB"/>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232D82-48AB-40EC-8F40-DD61543D8F11}" type="datetimeFigureOut">
              <a:rPr lang="en-GB" smtClean="0"/>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2678921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232D82-48AB-40EC-8F40-DD61543D8F11}" type="datetimeFigureOut">
              <a:rPr lang="en-GB" smtClean="0"/>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266753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endParaRPr lang="en-GB"/>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232D82-48AB-40EC-8F40-DD61543D8F11}" type="datetimeFigureOut">
              <a:rPr lang="en-GB" smtClean="0"/>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380029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5232D82-48AB-40EC-8F40-DD61543D8F11}" type="datetimeFigureOut">
              <a:rPr lang="en-GB" smtClean="0"/>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3934614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5232D82-48AB-40EC-8F40-DD61543D8F11}" type="datetimeFigureOut">
              <a:rPr lang="en-GB" smtClean="0"/>
              <a:t>26/11/2024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2813278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232D82-48AB-40EC-8F40-DD61543D8F11}" type="datetimeFigureOut">
              <a:rPr lang="en-GB" smtClean="0"/>
              <a:t>26/11/2024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1596658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232D82-48AB-40EC-8F40-DD61543D8F11}" type="datetimeFigureOut">
              <a:rPr lang="en-GB" smtClean="0"/>
              <a:t>26/11/2024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1601773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endParaRPr lang="en-GB"/>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F5232D82-48AB-40EC-8F40-DD61543D8F11}" type="datetimeFigureOut">
              <a:rPr lang="en-GB" smtClean="0"/>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151484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endParaRPr lang="en-GB"/>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GB"/>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F5232D82-48AB-40EC-8F40-DD61543D8F11}" type="datetimeFigureOut">
              <a:rPr lang="en-GB" smtClean="0"/>
              <a:t>26/11/2024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381141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232D82-48AB-40EC-8F40-DD61543D8F11}" type="datetimeFigureOut">
              <a:rPr lang="en-GB" smtClean="0"/>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423087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232D82-48AB-40EC-8F40-DD61543D8F11}" type="datetimeFigureOut">
              <a:rPr lang="en-GB" smtClean="0"/>
              <a:t>26/11/2024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E5948A-12BF-4403-9CAC-E4A1B609E34B}" type="slidenum">
              <a:rPr lang="en-GB" smtClean="0"/>
              <a:t>‹#›</a:t>
            </a:fld>
            <a:endParaRPr lang="en-GB"/>
          </a:p>
        </p:txBody>
      </p:sp>
    </p:spTree>
    <p:extLst>
      <p:ext uri="{BB962C8B-B14F-4D97-AF65-F5344CB8AC3E}">
        <p14:creationId xmlns:p14="http://schemas.microsoft.com/office/powerpoint/2010/main" val="2574866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F5232D82-48AB-40EC-8F40-DD61543D8F11}" type="datetimeFigureOut">
              <a:rPr lang="en-GB" smtClean="0"/>
              <a:t>26/11/2024</a:t>
            </a:fld>
            <a:endParaRPr lang="en-GB"/>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3DE5948A-12BF-4403-9CAC-E4A1B609E34B}" type="slidenum">
              <a:rPr lang="en-GB" smtClean="0"/>
              <a:t>‹#›</a:t>
            </a:fld>
            <a:endParaRPr lang="en-GB"/>
          </a:p>
        </p:txBody>
      </p:sp>
    </p:spTree>
    <p:extLst>
      <p:ext uri="{BB962C8B-B14F-4D97-AF65-F5344CB8AC3E}">
        <p14:creationId xmlns:p14="http://schemas.microsoft.com/office/powerpoint/2010/main" val="824899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52400" cy="102870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prstClr val="white"/>
              </a:solidFill>
              <a:latin typeface="Calibri"/>
            </a:endParaRPr>
          </a:p>
        </p:txBody>
      </p:sp>
      <p:sp>
        <p:nvSpPr>
          <p:cNvPr id="5" name="TextBox 4"/>
          <p:cNvSpPr txBox="1"/>
          <p:nvPr/>
        </p:nvSpPr>
        <p:spPr>
          <a:xfrm>
            <a:off x="0" y="9807216"/>
            <a:ext cx="18288000" cy="400110"/>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pPr algn="ctr" defTabSz="1828800" fontAlgn="base"/>
            <a:r>
              <a:rPr lang="en-GB" sz="2000" b="1" dirty="0">
                <a:solidFill>
                  <a:prstClr val="white"/>
                </a:solidFill>
                <a:latin typeface="Abadi" panose="020B0604020104020204" pitchFamily="34" charset="0"/>
              </a:rPr>
              <a:t>25th Annual Meeting of the Association for Educational Assessment – Europe</a:t>
            </a:r>
            <a:r>
              <a:rPr lang="en-US" sz="2000" b="1" dirty="0">
                <a:solidFill>
                  <a:prstClr val="white"/>
                </a:solidFill>
                <a:latin typeface="Abadi" panose="020B0604020104020204" pitchFamily="34" charset="0"/>
              </a:rPr>
              <a:t>,</a:t>
            </a:r>
            <a:r>
              <a:rPr lang="en-GB" sz="2000" b="1" dirty="0">
                <a:solidFill>
                  <a:prstClr val="white"/>
                </a:solidFill>
                <a:latin typeface="Abadi" panose="020B0604020104020204" pitchFamily="34" charset="0"/>
              </a:rPr>
              <a:t> 6</a:t>
            </a:r>
            <a:r>
              <a:rPr lang="en-GB" sz="2000" b="1" baseline="30000" dirty="0">
                <a:solidFill>
                  <a:prstClr val="white"/>
                </a:solidFill>
                <a:latin typeface="Abadi" panose="020B0604020104020204" pitchFamily="34" charset="0"/>
              </a:rPr>
              <a:t>th</a:t>
            </a:r>
            <a:r>
              <a:rPr lang="en-GB" sz="2000" b="1" dirty="0">
                <a:solidFill>
                  <a:prstClr val="white"/>
                </a:solidFill>
                <a:latin typeface="Abadi" panose="020B0604020104020204" pitchFamily="34" charset="0"/>
              </a:rPr>
              <a:t> – 9th November 2024</a:t>
            </a:r>
          </a:p>
        </p:txBody>
      </p:sp>
      <p:sp>
        <p:nvSpPr>
          <p:cNvPr id="8" name="Title 1"/>
          <p:cNvSpPr>
            <a:spLocks noGrp="1"/>
          </p:cNvSpPr>
          <p:nvPr>
            <p:ph type="ctrTitle"/>
          </p:nvPr>
        </p:nvSpPr>
        <p:spPr>
          <a:xfrm>
            <a:off x="1371600" y="2412136"/>
            <a:ext cx="15544800" cy="5626964"/>
          </a:xfrm>
        </p:spPr>
        <p:txBody>
          <a:bodyPr>
            <a:normAutofit/>
          </a:bodyPr>
          <a:lstStyle/>
          <a:p>
            <a:r>
              <a:rPr lang="en-US" dirty="0"/>
              <a:t>Welcome </a:t>
            </a:r>
            <a:br>
              <a:rPr lang="en-US" dirty="0"/>
            </a:br>
            <a:br>
              <a:rPr lang="en-US" dirty="0"/>
            </a:br>
            <a:r>
              <a:rPr lang="en-US" sz="3600" dirty="0"/>
              <a:t>Therese N. </a:t>
            </a:r>
            <a:r>
              <a:rPr lang="en-US" sz="3600" dirty="0" err="1"/>
              <a:t>Hopfenbeck</a:t>
            </a:r>
            <a:br>
              <a:rPr lang="en-US" sz="3600" dirty="0"/>
            </a:br>
            <a:r>
              <a:rPr lang="en-US" sz="3600" dirty="0"/>
              <a:t>President AEA-Europe</a:t>
            </a:r>
            <a:br>
              <a:rPr lang="en-US" sz="3600" dirty="0"/>
            </a:br>
            <a:r>
              <a:rPr lang="en-US" sz="3600" dirty="0"/>
              <a:t>Director Assessment and Evaluation Research Centre</a:t>
            </a:r>
            <a:br>
              <a:rPr lang="en-US" sz="3600" dirty="0"/>
            </a:br>
            <a:r>
              <a:rPr lang="en-US" sz="3600" dirty="0"/>
              <a:t>University of Melbourne</a:t>
            </a:r>
            <a:br>
              <a:rPr lang="en-US" sz="3600" dirty="0"/>
            </a:br>
            <a:r>
              <a:rPr lang="en-US" sz="3600" dirty="0"/>
              <a:t>Visiting Fellow, Kellogg College, University of Oxford</a:t>
            </a:r>
            <a:endParaRPr lang="en-GB" sz="3600" dirty="0"/>
          </a:p>
        </p:txBody>
      </p:sp>
    </p:spTree>
    <p:extLst>
      <p:ext uri="{BB962C8B-B14F-4D97-AF65-F5344CB8AC3E}">
        <p14:creationId xmlns:p14="http://schemas.microsoft.com/office/powerpoint/2010/main" val="2979934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B41319-087A-396D-5B97-1C0A01608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67958"/>
            <a:ext cx="12750800" cy="95631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A2B97EA-B313-0072-2F09-F1B17C5EA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895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99874" y="-991380"/>
            <a:ext cx="6119802" cy="12327173"/>
            <a:chOff x="0" y="0"/>
            <a:chExt cx="1611800" cy="3246663"/>
          </a:xfrm>
        </p:grpSpPr>
        <p:sp>
          <p:nvSpPr>
            <p:cNvPr id="3" name="Freeform 3"/>
            <p:cNvSpPr/>
            <p:nvPr/>
          </p:nvSpPr>
          <p:spPr>
            <a:xfrm>
              <a:off x="0" y="0"/>
              <a:ext cx="1611800" cy="3246663"/>
            </a:xfrm>
            <a:custGeom>
              <a:avLst/>
              <a:gdLst/>
              <a:ahLst/>
              <a:cxnLst/>
              <a:rect l="l" t="t" r="r" b="b"/>
              <a:pathLst>
                <a:path w="1611800" h="3246663">
                  <a:moveTo>
                    <a:pt x="126506" y="0"/>
                  </a:moveTo>
                  <a:lnTo>
                    <a:pt x="1485294" y="0"/>
                  </a:lnTo>
                  <a:cubicBezTo>
                    <a:pt x="1518845" y="0"/>
                    <a:pt x="1551022" y="13328"/>
                    <a:pt x="1574747" y="37053"/>
                  </a:cubicBezTo>
                  <a:cubicBezTo>
                    <a:pt x="1598471" y="60777"/>
                    <a:pt x="1611800" y="92955"/>
                    <a:pt x="1611800" y="126506"/>
                  </a:cubicBezTo>
                  <a:lnTo>
                    <a:pt x="1611800" y="3120157"/>
                  </a:lnTo>
                  <a:cubicBezTo>
                    <a:pt x="1611800" y="3190024"/>
                    <a:pt x="1555161" y="3246663"/>
                    <a:pt x="1485294" y="3246663"/>
                  </a:cubicBezTo>
                  <a:lnTo>
                    <a:pt x="126506" y="3246663"/>
                  </a:lnTo>
                  <a:cubicBezTo>
                    <a:pt x="92955" y="3246663"/>
                    <a:pt x="60777" y="3233334"/>
                    <a:pt x="37053" y="3209610"/>
                  </a:cubicBezTo>
                  <a:cubicBezTo>
                    <a:pt x="13328" y="3185885"/>
                    <a:pt x="0" y="3153708"/>
                    <a:pt x="0" y="3120157"/>
                  </a:cubicBezTo>
                  <a:lnTo>
                    <a:pt x="0" y="126506"/>
                  </a:lnTo>
                  <a:cubicBezTo>
                    <a:pt x="0" y="56639"/>
                    <a:pt x="56639" y="0"/>
                    <a:pt x="126506" y="0"/>
                  </a:cubicBezTo>
                  <a:close/>
                </a:path>
              </a:pathLst>
            </a:custGeom>
            <a:solidFill>
              <a:srgbClr val="E0E0E1">
                <a:alpha val="38824"/>
              </a:srgbClr>
            </a:solidFill>
          </p:spPr>
          <p:txBody>
            <a:bodyPr/>
            <a:lstStyle/>
            <a:p>
              <a:endParaRPr lang="en-MT"/>
            </a:p>
          </p:txBody>
        </p:sp>
        <p:sp>
          <p:nvSpPr>
            <p:cNvPr id="4" name="TextBox 4"/>
            <p:cNvSpPr txBox="1"/>
            <p:nvPr/>
          </p:nvSpPr>
          <p:spPr>
            <a:xfrm>
              <a:off x="0" y="85725"/>
              <a:ext cx="1611800" cy="3160938"/>
            </a:xfrm>
            <a:prstGeom prst="rect">
              <a:avLst/>
            </a:prstGeom>
          </p:spPr>
          <p:txBody>
            <a:bodyPr lIns="50800" tIns="50800" rIns="50800" bIns="50800" rtlCol="0" anchor="ctr"/>
            <a:lstStyle/>
            <a:p>
              <a:pPr algn="ctr">
                <a:lnSpc>
                  <a:spcPts val="1620"/>
                </a:lnSpc>
              </a:pPr>
              <a:endParaRPr/>
            </a:p>
          </p:txBody>
        </p:sp>
      </p:grpSp>
      <p:grpSp>
        <p:nvGrpSpPr>
          <p:cNvPr id="5" name="Group 5"/>
          <p:cNvGrpSpPr/>
          <p:nvPr/>
        </p:nvGrpSpPr>
        <p:grpSpPr>
          <a:xfrm>
            <a:off x="9993693" y="1028700"/>
            <a:ext cx="7265607" cy="1591774"/>
            <a:chOff x="0" y="0"/>
            <a:chExt cx="1913575" cy="419233"/>
          </a:xfrm>
        </p:grpSpPr>
        <p:sp>
          <p:nvSpPr>
            <p:cNvPr id="6" name="Freeform 6"/>
            <p:cNvSpPr/>
            <p:nvPr/>
          </p:nvSpPr>
          <p:spPr>
            <a:xfrm>
              <a:off x="0" y="0"/>
              <a:ext cx="1913575" cy="419233"/>
            </a:xfrm>
            <a:custGeom>
              <a:avLst/>
              <a:gdLst/>
              <a:ahLst/>
              <a:cxnLst/>
              <a:rect l="l" t="t" r="r" b="b"/>
              <a:pathLst>
                <a:path w="1913575" h="419233">
                  <a:moveTo>
                    <a:pt x="15983" y="0"/>
                  </a:moveTo>
                  <a:lnTo>
                    <a:pt x="1897592" y="0"/>
                  </a:lnTo>
                  <a:cubicBezTo>
                    <a:pt x="1906419" y="0"/>
                    <a:pt x="1913575" y="7156"/>
                    <a:pt x="1913575" y="15983"/>
                  </a:cubicBezTo>
                  <a:lnTo>
                    <a:pt x="1913575" y="403249"/>
                  </a:lnTo>
                  <a:cubicBezTo>
                    <a:pt x="1913575" y="412077"/>
                    <a:pt x="1906419" y="419233"/>
                    <a:pt x="1897592" y="419233"/>
                  </a:cubicBezTo>
                  <a:lnTo>
                    <a:pt x="15983" y="419233"/>
                  </a:lnTo>
                  <a:cubicBezTo>
                    <a:pt x="7156" y="419233"/>
                    <a:pt x="0" y="412077"/>
                    <a:pt x="0" y="403249"/>
                  </a:cubicBezTo>
                  <a:lnTo>
                    <a:pt x="0" y="15983"/>
                  </a:lnTo>
                  <a:cubicBezTo>
                    <a:pt x="0" y="7156"/>
                    <a:pt x="7156" y="0"/>
                    <a:pt x="15983" y="0"/>
                  </a:cubicBezTo>
                  <a:close/>
                </a:path>
              </a:pathLst>
            </a:custGeom>
            <a:solidFill>
              <a:srgbClr val="091E69"/>
            </a:solidFill>
          </p:spPr>
          <p:txBody>
            <a:bodyPr/>
            <a:lstStyle/>
            <a:p>
              <a:endParaRPr lang="en-MT"/>
            </a:p>
          </p:txBody>
        </p:sp>
        <p:sp>
          <p:nvSpPr>
            <p:cNvPr id="7" name="TextBox 7"/>
            <p:cNvSpPr txBox="1"/>
            <p:nvPr/>
          </p:nvSpPr>
          <p:spPr>
            <a:xfrm>
              <a:off x="0" y="85725"/>
              <a:ext cx="1913575" cy="333508"/>
            </a:xfrm>
            <a:prstGeom prst="rect">
              <a:avLst/>
            </a:prstGeom>
          </p:spPr>
          <p:txBody>
            <a:bodyPr lIns="50800" tIns="50800" rIns="50800" bIns="50800" rtlCol="0" anchor="ctr"/>
            <a:lstStyle/>
            <a:p>
              <a:pPr algn="ctr">
                <a:lnSpc>
                  <a:spcPts val="1620"/>
                </a:lnSpc>
              </a:pPr>
              <a:endParaRPr/>
            </a:p>
          </p:txBody>
        </p:sp>
      </p:grpSp>
      <p:grpSp>
        <p:nvGrpSpPr>
          <p:cNvPr id="8" name="Group 8"/>
          <p:cNvGrpSpPr/>
          <p:nvPr/>
        </p:nvGrpSpPr>
        <p:grpSpPr>
          <a:xfrm>
            <a:off x="9993693" y="2886667"/>
            <a:ext cx="7265607" cy="5725808"/>
            <a:chOff x="0" y="0"/>
            <a:chExt cx="1913575" cy="1508032"/>
          </a:xfrm>
        </p:grpSpPr>
        <p:sp>
          <p:nvSpPr>
            <p:cNvPr id="9" name="Freeform 9"/>
            <p:cNvSpPr/>
            <p:nvPr/>
          </p:nvSpPr>
          <p:spPr>
            <a:xfrm>
              <a:off x="0" y="0"/>
              <a:ext cx="1913575" cy="1508032"/>
            </a:xfrm>
            <a:custGeom>
              <a:avLst/>
              <a:gdLst/>
              <a:ahLst/>
              <a:cxnLst/>
              <a:rect l="l" t="t" r="r" b="b"/>
              <a:pathLst>
                <a:path w="1913575" h="1508032">
                  <a:moveTo>
                    <a:pt x="15983" y="0"/>
                  </a:moveTo>
                  <a:lnTo>
                    <a:pt x="1897592" y="0"/>
                  </a:lnTo>
                  <a:cubicBezTo>
                    <a:pt x="1906419" y="0"/>
                    <a:pt x="1913575" y="7156"/>
                    <a:pt x="1913575" y="15983"/>
                  </a:cubicBezTo>
                  <a:lnTo>
                    <a:pt x="1913575" y="1492048"/>
                  </a:lnTo>
                  <a:cubicBezTo>
                    <a:pt x="1913575" y="1500876"/>
                    <a:pt x="1906419" y="1508032"/>
                    <a:pt x="1897592" y="1508032"/>
                  </a:cubicBezTo>
                  <a:lnTo>
                    <a:pt x="15983" y="1508032"/>
                  </a:lnTo>
                  <a:cubicBezTo>
                    <a:pt x="7156" y="1508032"/>
                    <a:pt x="0" y="1500876"/>
                    <a:pt x="0" y="1492048"/>
                  </a:cubicBezTo>
                  <a:lnTo>
                    <a:pt x="0" y="15983"/>
                  </a:lnTo>
                  <a:cubicBezTo>
                    <a:pt x="0" y="7156"/>
                    <a:pt x="7156" y="0"/>
                    <a:pt x="15983" y="0"/>
                  </a:cubicBezTo>
                  <a:close/>
                </a:path>
              </a:pathLst>
            </a:custGeom>
            <a:solidFill>
              <a:srgbClr val="E0E0E1"/>
            </a:solidFill>
          </p:spPr>
          <p:txBody>
            <a:bodyPr/>
            <a:lstStyle/>
            <a:p>
              <a:endParaRPr lang="en-MT"/>
            </a:p>
          </p:txBody>
        </p:sp>
        <p:sp>
          <p:nvSpPr>
            <p:cNvPr id="10" name="TextBox 10"/>
            <p:cNvSpPr txBox="1"/>
            <p:nvPr/>
          </p:nvSpPr>
          <p:spPr>
            <a:xfrm>
              <a:off x="0" y="85725"/>
              <a:ext cx="1913575" cy="1422307"/>
            </a:xfrm>
            <a:prstGeom prst="rect">
              <a:avLst/>
            </a:prstGeom>
          </p:spPr>
          <p:txBody>
            <a:bodyPr lIns="50800" tIns="50800" rIns="50800" bIns="50800" rtlCol="0" anchor="ctr"/>
            <a:lstStyle/>
            <a:p>
              <a:pPr algn="ctr">
                <a:lnSpc>
                  <a:spcPts val="1620"/>
                </a:lnSpc>
              </a:pPr>
              <a:endParaRPr/>
            </a:p>
          </p:txBody>
        </p:sp>
      </p:grpSp>
      <p:sp>
        <p:nvSpPr>
          <p:cNvPr id="13" name="TextBox 13"/>
          <p:cNvSpPr txBox="1"/>
          <p:nvPr/>
        </p:nvSpPr>
        <p:spPr>
          <a:xfrm>
            <a:off x="1028700" y="1266062"/>
            <a:ext cx="1026964" cy="244627"/>
          </a:xfrm>
          <a:prstGeom prst="rect">
            <a:avLst/>
          </a:prstGeom>
        </p:spPr>
        <p:txBody>
          <a:bodyPr lIns="0" tIns="0" rIns="0" bIns="0" rtlCol="0" anchor="t">
            <a:spAutoFit/>
          </a:bodyPr>
          <a:lstStyle/>
          <a:p>
            <a:pPr algn="l">
              <a:lnSpc>
                <a:spcPts val="1620"/>
              </a:lnSpc>
            </a:pPr>
            <a:r>
              <a:rPr lang="en-US" sz="2189">
                <a:solidFill>
                  <a:srgbClr val="FFFFFF"/>
                </a:solidFill>
                <a:latin typeface="Saira"/>
                <a:ea typeface="Saira"/>
                <a:cs typeface="Saira"/>
                <a:sym typeface="Saira"/>
              </a:rPr>
              <a:t>Page 8</a:t>
            </a:r>
          </a:p>
        </p:txBody>
      </p:sp>
      <p:sp>
        <p:nvSpPr>
          <p:cNvPr id="14" name="AutoShape 14"/>
          <p:cNvSpPr/>
          <p:nvPr/>
        </p:nvSpPr>
        <p:spPr>
          <a:xfrm>
            <a:off x="10561648" y="4546297"/>
            <a:ext cx="1292010" cy="0"/>
          </a:xfrm>
          <a:prstGeom prst="line">
            <a:avLst/>
          </a:prstGeom>
          <a:ln w="9525" cap="flat">
            <a:solidFill>
              <a:srgbClr val="031040"/>
            </a:solidFill>
            <a:prstDash val="solid"/>
            <a:headEnd type="none" w="sm" len="sm"/>
            <a:tailEnd type="none" w="sm" len="sm"/>
          </a:ln>
        </p:spPr>
        <p:txBody>
          <a:bodyPr/>
          <a:lstStyle/>
          <a:p>
            <a:endParaRPr lang="en-MT"/>
          </a:p>
        </p:txBody>
      </p:sp>
      <p:sp>
        <p:nvSpPr>
          <p:cNvPr id="15" name="Freeform 15"/>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2"/>
            <a:stretch>
              <a:fillRect/>
            </a:stretch>
          </a:blipFill>
        </p:spPr>
        <p:txBody>
          <a:bodyPr/>
          <a:lstStyle/>
          <a:p>
            <a:endParaRPr lang="en-MT"/>
          </a:p>
        </p:txBody>
      </p:sp>
      <p:sp>
        <p:nvSpPr>
          <p:cNvPr id="16" name="TextBox 16"/>
          <p:cNvSpPr txBox="1"/>
          <p:nvPr/>
        </p:nvSpPr>
        <p:spPr>
          <a:xfrm>
            <a:off x="10444130" y="1552147"/>
            <a:ext cx="6364733" cy="906906"/>
          </a:xfrm>
          <a:prstGeom prst="rect">
            <a:avLst/>
          </a:prstGeom>
        </p:spPr>
        <p:txBody>
          <a:bodyPr lIns="0" tIns="0" rIns="0" bIns="0" rtlCol="0" anchor="t">
            <a:spAutoFit/>
          </a:bodyPr>
          <a:lstStyle/>
          <a:p>
            <a:pPr algn="ctr">
              <a:lnSpc>
                <a:spcPts val="6178"/>
              </a:lnSpc>
            </a:pPr>
            <a:r>
              <a:rPr lang="en-US" sz="8349" b="1" dirty="0">
                <a:solidFill>
                  <a:srgbClr val="FFFFFF"/>
                </a:solidFill>
                <a:latin typeface="Saira Bold"/>
                <a:ea typeface="Saira Bold"/>
                <a:cs typeface="Saira Bold"/>
                <a:sym typeface="Saira Bold"/>
              </a:rPr>
              <a:t>Emma Nardi</a:t>
            </a:r>
          </a:p>
        </p:txBody>
      </p:sp>
      <p:sp>
        <p:nvSpPr>
          <p:cNvPr id="17" name="TextBox 17"/>
          <p:cNvSpPr txBox="1"/>
          <p:nvPr/>
        </p:nvSpPr>
        <p:spPr>
          <a:xfrm>
            <a:off x="10561648" y="3484796"/>
            <a:ext cx="5998127" cy="419100"/>
          </a:xfrm>
          <a:prstGeom prst="rect">
            <a:avLst/>
          </a:prstGeom>
        </p:spPr>
        <p:txBody>
          <a:bodyPr lIns="0" tIns="0" rIns="0" bIns="0" rtlCol="0" anchor="t">
            <a:spAutoFit/>
          </a:bodyPr>
          <a:lstStyle/>
          <a:p>
            <a:pPr algn="l">
              <a:lnSpc>
                <a:spcPts val="3359"/>
              </a:lnSpc>
            </a:pPr>
            <a:r>
              <a:rPr lang="en-US" sz="2799" b="1">
                <a:solidFill>
                  <a:srgbClr val="031040"/>
                </a:solidFill>
                <a:latin typeface="Saira Bold"/>
                <a:ea typeface="Saira Bold"/>
                <a:cs typeface="Saira Bold"/>
                <a:sym typeface="Saira Bold"/>
              </a:rPr>
              <a:t>First President of AEA-Europe</a:t>
            </a:r>
          </a:p>
        </p:txBody>
      </p:sp>
      <p:sp>
        <p:nvSpPr>
          <p:cNvPr id="18" name="TextBox 18"/>
          <p:cNvSpPr txBox="1"/>
          <p:nvPr/>
        </p:nvSpPr>
        <p:spPr>
          <a:xfrm>
            <a:off x="10561648" y="4878370"/>
            <a:ext cx="6484394" cy="3099436"/>
          </a:xfrm>
          <a:prstGeom prst="rect">
            <a:avLst/>
          </a:prstGeom>
        </p:spPr>
        <p:txBody>
          <a:bodyPr lIns="0" tIns="0" rIns="0" bIns="0" rtlCol="0" anchor="t">
            <a:spAutoFit/>
          </a:bodyPr>
          <a:lstStyle/>
          <a:p>
            <a:pPr algn="l">
              <a:lnSpc>
                <a:spcPts val="3599"/>
              </a:lnSpc>
            </a:pPr>
            <a:r>
              <a:rPr lang="en-US" sz="2399" dirty="0">
                <a:solidFill>
                  <a:srgbClr val="000000"/>
                </a:solidFill>
                <a:latin typeface="Saira"/>
                <a:ea typeface="Saira"/>
                <a:cs typeface="Saira"/>
                <a:sym typeface="Saira"/>
              </a:rPr>
              <a:t>Emma served as President from 2000 to 2006. She convened the first AEA-Europe Conference in Prague between the        9th and 12th November 2000.</a:t>
            </a:r>
          </a:p>
          <a:p>
            <a:pPr algn="l">
              <a:lnSpc>
                <a:spcPts val="3599"/>
              </a:lnSpc>
            </a:pPr>
            <a:endParaRPr lang="en-US" sz="2399" dirty="0">
              <a:solidFill>
                <a:srgbClr val="000000"/>
              </a:solidFill>
              <a:latin typeface="Saira"/>
              <a:ea typeface="Saira"/>
              <a:cs typeface="Saira"/>
              <a:sym typeface="Saira"/>
            </a:endParaRPr>
          </a:p>
          <a:p>
            <a:pPr algn="l">
              <a:lnSpc>
                <a:spcPts val="3599"/>
              </a:lnSpc>
            </a:pPr>
            <a:r>
              <a:rPr lang="en-US" sz="2399" dirty="0">
                <a:solidFill>
                  <a:srgbClr val="000000"/>
                </a:solidFill>
                <a:latin typeface="Saira"/>
                <a:ea typeface="Saira"/>
                <a:cs typeface="Saira"/>
                <a:sym typeface="Saira"/>
              </a:rPr>
              <a:t>She is currently president of the International Council of Museums.</a:t>
            </a:r>
          </a:p>
        </p:txBody>
      </p:sp>
      <p:pic>
        <p:nvPicPr>
          <p:cNvPr id="20" name="Picture 19">
            <a:extLst>
              <a:ext uri="{FF2B5EF4-FFF2-40B4-BE49-F238E27FC236}">
                <a16:creationId xmlns:a16="http://schemas.microsoft.com/office/drawing/2014/main" id="{46AEB912-269F-E146-7BE9-6CDD50BA8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7814" y="3490941"/>
            <a:ext cx="8603756" cy="63703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6">
            <a:extLst>
              <a:ext uri="{FF2B5EF4-FFF2-40B4-BE49-F238E27FC236}">
                <a16:creationId xmlns:a16="http://schemas.microsoft.com/office/drawing/2014/main" id="{1827C874-C5B5-D56F-3A2A-2FD9AA637D39}"/>
              </a:ext>
            </a:extLst>
          </p:cNvPr>
          <p:cNvSpPr txBox="1"/>
          <p:nvPr/>
        </p:nvSpPr>
        <p:spPr>
          <a:xfrm>
            <a:off x="6400800" y="1101805"/>
            <a:ext cx="7691470" cy="917495"/>
          </a:xfrm>
          <a:prstGeom prst="rect">
            <a:avLst/>
          </a:prstGeom>
        </p:spPr>
        <p:txBody>
          <a:bodyPr wrap="square" lIns="0" tIns="0" rIns="0" bIns="0" rtlCol="0" anchor="t">
            <a:spAutoFit/>
          </a:bodyPr>
          <a:lstStyle/>
          <a:p>
            <a:pPr>
              <a:lnSpc>
                <a:spcPts val="6178"/>
              </a:lnSpc>
            </a:pPr>
            <a:r>
              <a:rPr lang="en-US" sz="8349" b="1" dirty="0">
                <a:solidFill>
                  <a:srgbClr val="002060"/>
                </a:solidFill>
                <a:latin typeface="Saira Bold"/>
                <a:ea typeface="Saira Bold"/>
                <a:cs typeface="Saira Bold"/>
                <a:sym typeface="Saira Bold"/>
              </a:rPr>
              <a:t>Chris </a:t>
            </a:r>
            <a:r>
              <a:rPr lang="en-US" sz="8349" b="1" dirty="0" err="1">
                <a:solidFill>
                  <a:srgbClr val="002060"/>
                </a:solidFill>
                <a:latin typeface="Saira Bold"/>
                <a:ea typeface="Saira Bold"/>
                <a:cs typeface="Saira Bold"/>
                <a:sym typeface="Saira Bold"/>
              </a:rPr>
              <a:t>Whetton</a:t>
            </a:r>
            <a:endParaRPr lang="en-US" sz="8349" b="1" dirty="0">
              <a:solidFill>
                <a:srgbClr val="002060"/>
              </a:solidFill>
              <a:latin typeface="Saira Bold"/>
              <a:ea typeface="Saira Bold"/>
              <a:cs typeface="Saira Bold"/>
              <a:sym typeface="Saira Bold"/>
            </a:endParaRPr>
          </a:p>
        </p:txBody>
      </p:sp>
      <p:sp>
        <p:nvSpPr>
          <p:cNvPr id="3" name="Freeform 15">
            <a:extLst>
              <a:ext uri="{FF2B5EF4-FFF2-40B4-BE49-F238E27FC236}">
                <a16:creationId xmlns:a16="http://schemas.microsoft.com/office/drawing/2014/main" id="{95CC2618-4253-C67F-A0AD-2594BA3F4F00}"/>
              </a:ext>
            </a:extLst>
          </p:cNvPr>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2"/>
            <a:stretch>
              <a:fillRect/>
            </a:stretch>
          </a:blipFill>
        </p:spPr>
        <p:txBody>
          <a:bodyPr/>
          <a:lstStyle/>
          <a:p>
            <a:endParaRPr lang="en-MT"/>
          </a:p>
        </p:txBody>
      </p:sp>
      <p:sp>
        <p:nvSpPr>
          <p:cNvPr id="4" name="TextBox 18">
            <a:extLst>
              <a:ext uri="{FF2B5EF4-FFF2-40B4-BE49-F238E27FC236}">
                <a16:creationId xmlns:a16="http://schemas.microsoft.com/office/drawing/2014/main" id="{8E8BDDDF-8843-85D3-2AA8-ED0A53BAF13F}"/>
              </a:ext>
            </a:extLst>
          </p:cNvPr>
          <p:cNvSpPr txBox="1"/>
          <p:nvPr/>
        </p:nvSpPr>
        <p:spPr>
          <a:xfrm>
            <a:off x="6553200" y="2247900"/>
            <a:ext cx="11049000" cy="6415602"/>
          </a:xfrm>
          <a:prstGeom prst="rect">
            <a:avLst/>
          </a:prstGeom>
        </p:spPr>
        <p:txBody>
          <a:bodyPr wrap="square" lIns="0" tIns="0" rIns="0" bIns="0" rtlCol="0" anchor="t">
            <a:spAutoFit/>
          </a:bodyPr>
          <a:lstStyle/>
          <a:p>
            <a:pPr algn="just">
              <a:lnSpc>
                <a:spcPts val="3599"/>
              </a:lnSpc>
            </a:pPr>
            <a:r>
              <a:rPr lang="en-GB" sz="2000" dirty="0">
                <a:solidFill>
                  <a:srgbClr val="000000"/>
                </a:solidFill>
                <a:ea typeface="Saira"/>
                <a:cs typeface="Saira"/>
                <a:sym typeface="Saira"/>
              </a:rPr>
              <a:t>I send my greetings to those of you I remember and my congratulations to everyone on being part of such a vibrant organisations. I am very proud of the role I had in building AEA-Europe and working to set up its objectives, devising a constitution, raising funds and drumming up the first membership. Those early steps gave the foundations for the Association today and the objectives remain in place.</a:t>
            </a:r>
          </a:p>
          <a:p>
            <a:pPr algn="just">
              <a:lnSpc>
                <a:spcPts val="3599"/>
              </a:lnSpc>
            </a:pPr>
            <a:endParaRPr lang="en-GB" sz="2000" dirty="0">
              <a:solidFill>
                <a:srgbClr val="000000"/>
              </a:solidFill>
              <a:ea typeface="Saira"/>
              <a:cs typeface="Saira"/>
              <a:sym typeface="Saira"/>
            </a:endParaRPr>
          </a:p>
          <a:p>
            <a:pPr algn="just">
              <a:lnSpc>
                <a:spcPts val="3599"/>
              </a:lnSpc>
            </a:pPr>
            <a:r>
              <a:rPr lang="en-GB" sz="2000" dirty="0">
                <a:solidFill>
                  <a:srgbClr val="000000"/>
                </a:solidFill>
                <a:ea typeface="Saira"/>
                <a:cs typeface="Saira"/>
                <a:sym typeface="Saira"/>
              </a:rPr>
              <a:t>As organisations mature and grow, more formality is needed. I felt this keenly in my period as the second President from 2006 to 2010. We returned to the purposes of the organisation and introduced measures to raise its status and usefulness for members. These included the accreditation scheme, the New Researcher Award and changes to democratise the Council introducing elected Presidents and Vice-Presidents. I am please that all these innovations have continued to this day.</a:t>
            </a:r>
          </a:p>
          <a:p>
            <a:pPr algn="just">
              <a:lnSpc>
                <a:spcPts val="3599"/>
              </a:lnSpc>
            </a:pPr>
            <a:endParaRPr lang="en-GB" sz="2000" dirty="0">
              <a:solidFill>
                <a:srgbClr val="000000"/>
              </a:solidFill>
              <a:ea typeface="Saira"/>
              <a:cs typeface="Saira"/>
              <a:sym typeface="Saira"/>
            </a:endParaRPr>
          </a:p>
          <a:p>
            <a:pPr algn="just">
              <a:lnSpc>
                <a:spcPts val="3599"/>
              </a:lnSpc>
            </a:pPr>
            <a:r>
              <a:rPr lang="en-GB" sz="2000" dirty="0">
                <a:solidFill>
                  <a:srgbClr val="000000"/>
                </a:solidFill>
                <a:ea typeface="Saira"/>
                <a:cs typeface="Saira"/>
                <a:sym typeface="Saira"/>
              </a:rPr>
              <a:t>To those who are thinking this is boring old history, you are right. You are now in a different world. As I found on Hadrian’s Wall even its builders changed their designs as times changed, altering and rebuilding. I’m sure you’ll do the same and my best wishes for your endeavours.</a:t>
            </a:r>
          </a:p>
        </p:txBody>
      </p:sp>
      <p:sp>
        <p:nvSpPr>
          <p:cNvPr id="6" name="TextBox 5">
            <a:extLst>
              <a:ext uri="{FF2B5EF4-FFF2-40B4-BE49-F238E27FC236}">
                <a16:creationId xmlns:a16="http://schemas.microsoft.com/office/drawing/2014/main" id="{6BCF8371-94DD-7EDE-7A55-84381494FD1B}"/>
              </a:ext>
            </a:extLst>
          </p:cNvPr>
          <p:cNvSpPr txBox="1"/>
          <p:nvPr/>
        </p:nvSpPr>
        <p:spPr>
          <a:xfrm>
            <a:off x="1600200" y="9448356"/>
            <a:ext cx="4191000" cy="421269"/>
          </a:xfrm>
          <a:prstGeom prst="rect">
            <a:avLst/>
          </a:prstGeom>
          <a:noFill/>
        </p:spPr>
        <p:txBody>
          <a:bodyPr wrap="square">
            <a:spAutoFit/>
          </a:bodyPr>
          <a:lstStyle/>
          <a:p>
            <a:pPr algn="ctr">
              <a:lnSpc>
                <a:spcPts val="2800"/>
              </a:lnSpc>
            </a:pPr>
            <a:r>
              <a:rPr lang="en-US" sz="1800" dirty="0">
                <a:solidFill>
                  <a:srgbClr val="000000"/>
                </a:solidFill>
                <a:latin typeface="Canva Sans"/>
                <a:ea typeface="Canva Sans"/>
                <a:cs typeface="Canva Sans"/>
                <a:sym typeface="Canva Sans"/>
              </a:rPr>
              <a:t>Walking the course of Hadrian’s wall</a:t>
            </a:r>
          </a:p>
        </p:txBody>
      </p:sp>
      <p:pic>
        <p:nvPicPr>
          <p:cNvPr id="8" name="Picture 7">
            <a:extLst>
              <a:ext uri="{FF2B5EF4-FFF2-40B4-BE49-F238E27FC236}">
                <a16:creationId xmlns:a16="http://schemas.microsoft.com/office/drawing/2014/main" id="{A80D1025-369F-38F4-F830-957096E9C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214716"/>
            <a:ext cx="4988690" cy="7043584"/>
          </a:xfrm>
          <a:prstGeom prst="rect">
            <a:avLst/>
          </a:prstGeom>
        </p:spPr>
      </p:pic>
      <p:cxnSp>
        <p:nvCxnSpPr>
          <p:cNvPr id="10" name="Straight Connector 9">
            <a:extLst>
              <a:ext uri="{FF2B5EF4-FFF2-40B4-BE49-F238E27FC236}">
                <a16:creationId xmlns:a16="http://schemas.microsoft.com/office/drawing/2014/main" id="{C4435B87-309B-7C46-CC35-D00A435F96ED}"/>
              </a:ext>
            </a:extLst>
          </p:cNvPr>
          <p:cNvCxnSpPr/>
          <p:nvPr/>
        </p:nvCxnSpPr>
        <p:spPr>
          <a:xfrm>
            <a:off x="6553200" y="2019300"/>
            <a:ext cx="1295400" cy="0"/>
          </a:xfrm>
          <a:prstGeom prst="line">
            <a:avLst/>
          </a:prstGeom>
          <a:ln w="317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54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85784" y="6357726"/>
            <a:ext cx="6009481" cy="952210"/>
          </a:xfrm>
          <a:custGeom>
            <a:avLst/>
            <a:gdLst/>
            <a:ahLst/>
            <a:cxnLst/>
            <a:rect l="l" t="t" r="r" b="b"/>
            <a:pathLst>
              <a:path w="6009481" h="952210">
                <a:moveTo>
                  <a:pt x="0" y="0"/>
                </a:moveTo>
                <a:lnTo>
                  <a:pt x="6009481" y="0"/>
                </a:lnTo>
                <a:lnTo>
                  <a:pt x="6009481" y="952210"/>
                </a:lnTo>
                <a:lnTo>
                  <a:pt x="0" y="952210"/>
                </a:lnTo>
                <a:lnTo>
                  <a:pt x="0" y="0"/>
                </a:lnTo>
                <a:close/>
              </a:path>
            </a:pathLst>
          </a:custGeom>
          <a:blipFill>
            <a:blip r:embed="rId2"/>
            <a:stretch>
              <a:fillRect t="-4827" b="-4827"/>
            </a:stretch>
          </a:blipFill>
        </p:spPr>
        <p:txBody>
          <a:bodyPr/>
          <a:lstStyle/>
          <a:p>
            <a:endParaRPr lang="en-MT"/>
          </a:p>
        </p:txBody>
      </p:sp>
      <p:grpSp>
        <p:nvGrpSpPr>
          <p:cNvPr id="3" name="Group 3"/>
          <p:cNvGrpSpPr/>
          <p:nvPr/>
        </p:nvGrpSpPr>
        <p:grpSpPr>
          <a:xfrm>
            <a:off x="1028700" y="2046146"/>
            <a:ext cx="9491168" cy="1646697"/>
            <a:chOff x="0" y="0"/>
            <a:chExt cx="2499732" cy="433698"/>
          </a:xfrm>
        </p:grpSpPr>
        <p:sp>
          <p:nvSpPr>
            <p:cNvPr id="4" name="Freeform 4"/>
            <p:cNvSpPr/>
            <p:nvPr/>
          </p:nvSpPr>
          <p:spPr>
            <a:xfrm>
              <a:off x="0" y="0"/>
              <a:ext cx="2499732" cy="433698"/>
            </a:xfrm>
            <a:custGeom>
              <a:avLst/>
              <a:gdLst/>
              <a:ahLst/>
              <a:cxnLst/>
              <a:rect l="l" t="t" r="r" b="b"/>
              <a:pathLst>
                <a:path w="2499732" h="433698">
                  <a:moveTo>
                    <a:pt x="12235" y="0"/>
                  </a:moveTo>
                  <a:lnTo>
                    <a:pt x="2487496" y="0"/>
                  </a:lnTo>
                  <a:cubicBezTo>
                    <a:pt x="2494254" y="0"/>
                    <a:pt x="2499732" y="5478"/>
                    <a:pt x="2499732" y="12235"/>
                  </a:cubicBezTo>
                  <a:lnTo>
                    <a:pt x="2499732" y="421463"/>
                  </a:lnTo>
                  <a:cubicBezTo>
                    <a:pt x="2499732" y="428220"/>
                    <a:pt x="2494254" y="433698"/>
                    <a:pt x="2487496" y="433698"/>
                  </a:cubicBezTo>
                  <a:lnTo>
                    <a:pt x="12235" y="433698"/>
                  </a:lnTo>
                  <a:cubicBezTo>
                    <a:pt x="8990" y="433698"/>
                    <a:pt x="5878" y="432409"/>
                    <a:pt x="3584" y="430114"/>
                  </a:cubicBezTo>
                  <a:cubicBezTo>
                    <a:pt x="1289" y="427820"/>
                    <a:pt x="0" y="424708"/>
                    <a:pt x="0" y="421463"/>
                  </a:cubicBezTo>
                  <a:lnTo>
                    <a:pt x="0" y="12235"/>
                  </a:lnTo>
                  <a:cubicBezTo>
                    <a:pt x="0" y="5478"/>
                    <a:pt x="5478" y="0"/>
                    <a:pt x="12235" y="0"/>
                  </a:cubicBezTo>
                  <a:close/>
                </a:path>
              </a:pathLst>
            </a:custGeom>
            <a:solidFill>
              <a:srgbClr val="E0E0E1"/>
            </a:solidFill>
          </p:spPr>
          <p:txBody>
            <a:bodyPr/>
            <a:lstStyle/>
            <a:p>
              <a:endParaRPr lang="en-MT"/>
            </a:p>
          </p:txBody>
        </p:sp>
        <p:sp>
          <p:nvSpPr>
            <p:cNvPr id="5" name="TextBox 5"/>
            <p:cNvSpPr txBox="1"/>
            <p:nvPr/>
          </p:nvSpPr>
          <p:spPr>
            <a:xfrm>
              <a:off x="0" y="85725"/>
              <a:ext cx="2499732" cy="347973"/>
            </a:xfrm>
            <a:prstGeom prst="rect">
              <a:avLst/>
            </a:prstGeom>
          </p:spPr>
          <p:txBody>
            <a:bodyPr lIns="50800" tIns="50800" rIns="50800" bIns="50800" rtlCol="0" anchor="ctr"/>
            <a:lstStyle/>
            <a:p>
              <a:pPr algn="ctr">
                <a:lnSpc>
                  <a:spcPts val="1620"/>
                </a:lnSpc>
              </a:pPr>
              <a:endParaRPr/>
            </a:p>
          </p:txBody>
        </p:sp>
      </p:grpSp>
      <p:sp>
        <p:nvSpPr>
          <p:cNvPr id="6" name="AutoShape 6"/>
          <p:cNvSpPr/>
          <p:nvPr/>
        </p:nvSpPr>
        <p:spPr>
          <a:xfrm flipV="1">
            <a:off x="12329108" y="1340751"/>
            <a:ext cx="4930192" cy="0"/>
          </a:xfrm>
          <a:prstGeom prst="line">
            <a:avLst/>
          </a:prstGeom>
          <a:ln w="9525" cap="flat">
            <a:solidFill>
              <a:srgbClr val="031040"/>
            </a:solidFill>
            <a:prstDash val="solid"/>
            <a:headEnd type="none" w="sm" len="sm"/>
            <a:tailEnd type="none" w="sm" len="sm"/>
          </a:ln>
        </p:spPr>
        <p:txBody>
          <a:bodyPr/>
          <a:lstStyle/>
          <a:p>
            <a:endParaRPr lang="en-MT"/>
          </a:p>
        </p:txBody>
      </p:sp>
      <p:sp>
        <p:nvSpPr>
          <p:cNvPr id="7" name="Freeform 7"/>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3"/>
            <a:stretch>
              <a:fillRect/>
            </a:stretch>
          </a:blipFill>
        </p:spPr>
        <p:txBody>
          <a:bodyPr/>
          <a:lstStyle/>
          <a:p>
            <a:endParaRPr lang="en-MT"/>
          </a:p>
        </p:txBody>
      </p:sp>
      <p:sp>
        <p:nvSpPr>
          <p:cNvPr id="8" name="Freeform 8"/>
          <p:cNvSpPr/>
          <p:nvPr/>
        </p:nvSpPr>
        <p:spPr>
          <a:xfrm>
            <a:off x="10935767" y="2554546"/>
            <a:ext cx="5709516" cy="4427121"/>
          </a:xfrm>
          <a:custGeom>
            <a:avLst/>
            <a:gdLst/>
            <a:ahLst/>
            <a:cxnLst/>
            <a:rect l="l" t="t" r="r" b="b"/>
            <a:pathLst>
              <a:path w="5709516" h="4427121">
                <a:moveTo>
                  <a:pt x="0" y="0"/>
                </a:moveTo>
                <a:lnTo>
                  <a:pt x="5709516" y="0"/>
                </a:lnTo>
                <a:lnTo>
                  <a:pt x="5709516" y="4427120"/>
                </a:lnTo>
                <a:lnTo>
                  <a:pt x="0" y="4427120"/>
                </a:lnTo>
                <a:lnTo>
                  <a:pt x="0" y="0"/>
                </a:lnTo>
                <a:close/>
              </a:path>
            </a:pathLst>
          </a:custGeom>
          <a:blipFill>
            <a:blip r:embed="rId4"/>
            <a:stretch>
              <a:fillRect/>
            </a:stretch>
          </a:blipFill>
          <a:ln w="19050" cap="sq">
            <a:solidFill>
              <a:srgbClr val="000000"/>
            </a:solidFill>
            <a:prstDash val="solid"/>
            <a:miter/>
          </a:ln>
        </p:spPr>
        <p:txBody>
          <a:bodyPr/>
          <a:lstStyle/>
          <a:p>
            <a:endParaRPr lang="en-MT"/>
          </a:p>
        </p:txBody>
      </p:sp>
      <p:sp>
        <p:nvSpPr>
          <p:cNvPr id="9" name="Freeform 9"/>
          <p:cNvSpPr/>
          <p:nvPr/>
        </p:nvSpPr>
        <p:spPr>
          <a:xfrm>
            <a:off x="13480537" y="6524626"/>
            <a:ext cx="3778763" cy="2834072"/>
          </a:xfrm>
          <a:custGeom>
            <a:avLst/>
            <a:gdLst/>
            <a:ahLst/>
            <a:cxnLst/>
            <a:rect l="l" t="t" r="r" b="b"/>
            <a:pathLst>
              <a:path w="3778763" h="2834072">
                <a:moveTo>
                  <a:pt x="0" y="0"/>
                </a:moveTo>
                <a:lnTo>
                  <a:pt x="3778763" y="0"/>
                </a:lnTo>
                <a:lnTo>
                  <a:pt x="3778763" y="2834072"/>
                </a:lnTo>
                <a:lnTo>
                  <a:pt x="0" y="2834072"/>
                </a:lnTo>
                <a:lnTo>
                  <a:pt x="0" y="0"/>
                </a:lnTo>
                <a:close/>
              </a:path>
            </a:pathLst>
          </a:custGeom>
          <a:blipFill>
            <a:blip r:embed="rId5"/>
            <a:stretch>
              <a:fillRect/>
            </a:stretch>
          </a:blipFill>
          <a:ln w="19050" cap="rnd">
            <a:solidFill>
              <a:srgbClr val="000000"/>
            </a:solidFill>
            <a:prstDash val="solid"/>
            <a:round/>
          </a:ln>
        </p:spPr>
        <p:txBody>
          <a:bodyPr/>
          <a:lstStyle/>
          <a:p>
            <a:endParaRPr lang="en-MT"/>
          </a:p>
        </p:txBody>
      </p:sp>
      <p:sp>
        <p:nvSpPr>
          <p:cNvPr id="10" name="TextBox 10"/>
          <p:cNvSpPr txBox="1"/>
          <p:nvPr/>
        </p:nvSpPr>
        <p:spPr>
          <a:xfrm>
            <a:off x="10935767" y="2160726"/>
            <a:ext cx="6323533" cy="242824"/>
          </a:xfrm>
          <a:prstGeom prst="rect">
            <a:avLst/>
          </a:prstGeom>
        </p:spPr>
        <p:txBody>
          <a:bodyPr lIns="0" tIns="0" rIns="0" bIns="0" rtlCol="0" anchor="t">
            <a:spAutoFit/>
          </a:bodyPr>
          <a:lstStyle/>
          <a:p>
            <a:pPr algn="l">
              <a:lnSpc>
                <a:spcPts val="1628"/>
              </a:lnSpc>
            </a:pPr>
            <a:r>
              <a:rPr lang="en-US" sz="2200" b="1">
                <a:solidFill>
                  <a:srgbClr val="031040"/>
                </a:solidFill>
                <a:latin typeface="Saira Bold"/>
                <a:ea typeface="Saira Bold"/>
                <a:cs typeface="Saira Bold"/>
                <a:sym typeface="Saira Bold"/>
              </a:rPr>
              <a:t>First communication with AEA-Europe members</a:t>
            </a:r>
          </a:p>
        </p:txBody>
      </p:sp>
      <p:sp>
        <p:nvSpPr>
          <p:cNvPr id="11" name="TextBox 11"/>
          <p:cNvSpPr txBox="1"/>
          <p:nvPr/>
        </p:nvSpPr>
        <p:spPr>
          <a:xfrm>
            <a:off x="1028700" y="3854768"/>
            <a:ext cx="9491168" cy="5273040"/>
          </a:xfrm>
          <a:prstGeom prst="rect">
            <a:avLst/>
          </a:prstGeom>
        </p:spPr>
        <p:txBody>
          <a:bodyPr lIns="0" tIns="0" rIns="0" bIns="0" rtlCol="0" anchor="t">
            <a:spAutoFit/>
          </a:bodyPr>
          <a:lstStyle/>
          <a:p>
            <a:pPr algn="l">
              <a:lnSpc>
                <a:spcPts val="3299"/>
              </a:lnSpc>
            </a:pPr>
            <a:r>
              <a:rPr lang="en-US" sz="2199" dirty="0">
                <a:solidFill>
                  <a:srgbClr val="000000"/>
                </a:solidFill>
                <a:latin typeface="Saira"/>
                <a:ea typeface="Saira"/>
                <a:cs typeface="Saira"/>
                <a:sym typeface="Saira"/>
              </a:rPr>
              <a:t>After the idea for establishing a European association for educational assessment had emerged during the 1998 IAEA conference in Barbados a small group convened in 1999 to suit the action to the word and act as the first Council of the new-born association.</a:t>
            </a:r>
          </a:p>
          <a:p>
            <a:pPr algn="l">
              <a:lnSpc>
                <a:spcPts val="3299"/>
              </a:lnSpc>
            </a:pPr>
            <a:endParaRPr lang="en-US" sz="2199" dirty="0">
              <a:solidFill>
                <a:srgbClr val="000000"/>
              </a:solidFill>
              <a:latin typeface="Saira"/>
              <a:ea typeface="Saira"/>
              <a:cs typeface="Saira"/>
              <a:sym typeface="Saira"/>
            </a:endParaRPr>
          </a:p>
          <a:p>
            <a:pPr algn="l">
              <a:lnSpc>
                <a:spcPts val="3299"/>
              </a:lnSpc>
            </a:pPr>
            <a:r>
              <a:rPr lang="en-US" sz="2199" dirty="0">
                <a:solidFill>
                  <a:srgbClr val="000000"/>
                </a:solidFill>
                <a:latin typeface="Saira"/>
                <a:ea typeface="Saira"/>
                <a:cs typeface="Saira"/>
                <a:sym typeface="Saira"/>
              </a:rPr>
              <a:t>2000 saw the first conference of the young association, in Prague. My main worry was the turn out. Would we attract enough attendees, would we grow and would this initiative sustainable? For Prague, some 80 colleagues registered, and since then the association slowly expanded to the numbers we see now, developing into a true platform for all involved in educational assessment, in Europe but also beyond. I am proud for having served AEA-E as a Council member for over 12 years.</a:t>
            </a:r>
          </a:p>
          <a:p>
            <a:pPr algn="l">
              <a:lnSpc>
                <a:spcPts val="2999"/>
              </a:lnSpc>
            </a:pPr>
            <a:endParaRPr lang="en-US" sz="2199" dirty="0">
              <a:solidFill>
                <a:srgbClr val="000000"/>
              </a:solidFill>
              <a:latin typeface="Saira"/>
              <a:ea typeface="Saira"/>
              <a:cs typeface="Saira"/>
              <a:sym typeface="Saira"/>
            </a:endParaRPr>
          </a:p>
        </p:txBody>
      </p:sp>
      <p:sp>
        <p:nvSpPr>
          <p:cNvPr id="12" name="TextBox 12"/>
          <p:cNvSpPr txBox="1"/>
          <p:nvPr/>
        </p:nvSpPr>
        <p:spPr>
          <a:xfrm>
            <a:off x="2230116" y="2382150"/>
            <a:ext cx="7088336" cy="1030774"/>
          </a:xfrm>
          <a:prstGeom prst="rect">
            <a:avLst/>
          </a:prstGeom>
        </p:spPr>
        <p:txBody>
          <a:bodyPr lIns="0" tIns="0" rIns="0" bIns="0" rtlCol="0" anchor="t">
            <a:spAutoFit/>
          </a:bodyPr>
          <a:lstStyle/>
          <a:p>
            <a:pPr algn="l">
              <a:lnSpc>
                <a:spcPts val="7720"/>
              </a:lnSpc>
            </a:pPr>
            <a:r>
              <a:rPr lang="en-US" sz="7720" b="1">
                <a:solidFill>
                  <a:srgbClr val="031040"/>
                </a:solidFill>
                <a:latin typeface="Saira Bold"/>
                <a:ea typeface="Saira Bold"/>
                <a:cs typeface="Saira Bold"/>
                <a:sym typeface="Saira Bold"/>
              </a:rPr>
              <a:t>Steven Bakker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1380"/>
            <a:ext cx="18288000" cy="4779361"/>
            <a:chOff x="0" y="0"/>
            <a:chExt cx="4816593" cy="1258762"/>
          </a:xfrm>
        </p:grpSpPr>
        <p:sp>
          <p:nvSpPr>
            <p:cNvPr id="3" name="Freeform 3"/>
            <p:cNvSpPr/>
            <p:nvPr/>
          </p:nvSpPr>
          <p:spPr>
            <a:xfrm>
              <a:off x="0" y="0"/>
              <a:ext cx="4816592" cy="1258762"/>
            </a:xfrm>
            <a:custGeom>
              <a:avLst/>
              <a:gdLst/>
              <a:ahLst/>
              <a:cxnLst/>
              <a:rect l="l" t="t" r="r" b="b"/>
              <a:pathLst>
                <a:path w="4816592" h="1258762">
                  <a:moveTo>
                    <a:pt x="42333" y="0"/>
                  </a:moveTo>
                  <a:lnTo>
                    <a:pt x="4774259" y="0"/>
                  </a:lnTo>
                  <a:cubicBezTo>
                    <a:pt x="4785487" y="0"/>
                    <a:pt x="4796254" y="4460"/>
                    <a:pt x="4804193" y="12399"/>
                  </a:cubicBezTo>
                  <a:cubicBezTo>
                    <a:pt x="4812132" y="20338"/>
                    <a:pt x="4816592" y="31106"/>
                    <a:pt x="4816592" y="42333"/>
                  </a:cubicBezTo>
                  <a:lnTo>
                    <a:pt x="4816592" y="1216428"/>
                  </a:lnTo>
                  <a:cubicBezTo>
                    <a:pt x="4816592" y="1227656"/>
                    <a:pt x="4812132" y="1238423"/>
                    <a:pt x="4804193" y="1246362"/>
                  </a:cubicBezTo>
                  <a:cubicBezTo>
                    <a:pt x="4796254" y="1254302"/>
                    <a:pt x="4785487" y="1258762"/>
                    <a:pt x="4774259" y="1258762"/>
                  </a:cubicBezTo>
                  <a:lnTo>
                    <a:pt x="42333" y="1258762"/>
                  </a:lnTo>
                  <a:cubicBezTo>
                    <a:pt x="31106" y="1258762"/>
                    <a:pt x="20338" y="1254302"/>
                    <a:pt x="12399" y="1246362"/>
                  </a:cubicBezTo>
                  <a:cubicBezTo>
                    <a:pt x="4460" y="1238423"/>
                    <a:pt x="0" y="1227656"/>
                    <a:pt x="0" y="1216428"/>
                  </a:cubicBezTo>
                  <a:lnTo>
                    <a:pt x="0" y="42333"/>
                  </a:lnTo>
                  <a:cubicBezTo>
                    <a:pt x="0" y="31106"/>
                    <a:pt x="4460" y="20338"/>
                    <a:pt x="12399" y="12399"/>
                  </a:cubicBezTo>
                  <a:cubicBezTo>
                    <a:pt x="20338" y="4460"/>
                    <a:pt x="31106" y="0"/>
                    <a:pt x="42333" y="0"/>
                  </a:cubicBezTo>
                  <a:close/>
                </a:path>
              </a:pathLst>
            </a:custGeom>
            <a:solidFill>
              <a:srgbClr val="E0E0E1"/>
            </a:solidFill>
          </p:spPr>
          <p:txBody>
            <a:bodyPr/>
            <a:lstStyle/>
            <a:p>
              <a:endParaRPr lang="en-MT"/>
            </a:p>
          </p:txBody>
        </p:sp>
        <p:sp>
          <p:nvSpPr>
            <p:cNvPr id="4" name="TextBox 4"/>
            <p:cNvSpPr txBox="1"/>
            <p:nvPr/>
          </p:nvSpPr>
          <p:spPr>
            <a:xfrm>
              <a:off x="0" y="85725"/>
              <a:ext cx="4816593" cy="1173037"/>
            </a:xfrm>
            <a:prstGeom prst="rect">
              <a:avLst/>
            </a:prstGeom>
          </p:spPr>
          <p:txBody>
            <a:bodyPr lIns="50800" tIns="50800" rIns="50800" bIns="50800" rtlCol="0" anchor="ctr"/>
            <a:lstStyle/>
            <a:p>
              <a:pPr algn="ctr">
                <a:lnSpc>
                  <a:spcPts val="1620"/>
                </a:lnSpc>
              </a:pPr>
              <a:endParaRPr/>
            </a:p>
          </p:txBody>
        </p:sp>
      </p:grpSp>
      <p:sp>
        <p:nvSpPr>
          <p:cNvPr id="5" name="Freeform 5"/>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4"/>
            <a:stretch>
              <a:fillRect/>
            </a:stretch>
          </a:blipFill>
        </p:spPr>
        <p:txBody>
          <a:bodyPr/>
          <a:lstStyle/>
          <a:p>
            <a:endParaRPr lang="en-MT"/>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2756759" y="2499610"/>
            <a:ext cx="13251019" cy="7453698"/>
          </a:xfrm>
          <a:prstGeom prst="rect">
            <a:avLst/>
          </a:prstGeom>
        </p:spPr>
      </p:pic>
      <p:sp>
        <p:nvSpPr>
          <p:cNvPr id="7" name="TextBox 7"/>
          <p:cNvSpPr txBox="1"/>
          <p:nvPr/>
        </p:nvSpPr>
        <p:spPr>
          <a:xfrm>
            <a:off x="5788105" y="1179992"/>
            <a:ext cx="7188327" cy="1116964"/>
          </a:xfrm>
          <a:prstGeom prst="rect">
            <a:avLst/>
          </a:prstGeom>
        </p:spPr>
        <p:txBody>
          <a:bodyPr lIns="0" tIns="0" rIns="0" bIns="0" rtlCol="0" anchor="t">
            <a:spAutoFit/>
          </a:bodyPr>
          <a:lstStyle/>
          <a:p>
            <a:pPr algn="just">
              <a:lnSpc>
                <a:spcPts val="8349"/>
              </a:lnSpc>
            </a:pPr>
            <a:r>
              <a:rPr lang="en-US" sz="8349" b="1">
                <a:solidFill>
                  <a:srgbClr val="031040"/>
                </a:solidFill>
                <a:latin typeface="Saira Bold"/>
                <a:ea typeface="Saira Bold"/>
                <a:cs typeface="Saira Bold"/>
                <a:sym typeface="Saira Bold"/>
              </a:rPr>
              <a:t>Jo-Anne Baird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0E0E1"/>
        </a:solidFill>
        <a:effectLst/>
      </p:bgPr>
    </p:bg>
    <p:spTree>
      <p:nvGrpSpPr>
        <p:cNvPr id="1" name=""/>
        <p:cNvGrpSpPr/>
        <p:nvPr/>
      </p:nvGrpSpPr>
      <p:grpSpPr>
        <a:xfrm>
          <a:off x="0" y="0"/>
          <a:ext cx="0" cy="0"/>
          <a:chOff x="0" y="0"/>
          <a:chExt cx="0" cy="0"/>
        </a:xfrm>
      </p:grpSpPr>
      <p:sp>
        <p:nvSpPr>
          <p:cNvPr id="2" name="Freeform 2"/>
          <p:cNvSpPr/>
          <p:nvPr/>
        </p:nvSpPr>
        <p:spPr>
          <a:xfrm>
            <a:off x="10450345" y="6706041"/>
            <a:ext cx="6482719" cy="1175661"/>
          </a:xfrm>
          <a:custGeom>
            <a:avLst/>
            <a:gdLst/>
            <a:ahLst/>
            <a:cxnLst/>
            <a:rect l="l" t="t" r="r" b="b"/>
            <a:pathLst>
              <a:path w="6482719" h="1175661">
                <a:moveTo>
                  <a:pt x="0" y="0"/>
                </a:moveTo>
                <a:lnTo>
                  <a:pt x="6482719" y="0"/>
                </a:lnTo>
                <a:lnTo>
                  <a:pt x="6482719" y="1175661"/>
                </a:lnTo>
                <a:lnTo>
                  <a:pt x="0" y="1175661"/>
                </a:lnTo>
                <a:lnTo>
                  <a:pt x="0" y="0"/>
                </a:lnTo>
                <a:close/>
              </a:path>
            </a:pathLst>
          </a:custGeom>
          <a:blipFill>
            <a:blip r:embed="rId2"/>
            <a:stretch>
              <a:fillRect l="-6432" r="-12147" b="-13608"/>
            </a:stretch>
          </a:blipFill>
        </p:spPr>
        <p:txBody>
          <a:bodyPr/>
          <a:lstStyle/>
          <a:p>
            <a:endParaRPr lang="en-MT"/>
          </a:p>
        </p:txBody>
      </p:sp>
      <p:grpSp>
        <p:nvGrpSpPr>
          <p:cNvPr id="3" name="Group 3"/>
          <p:cNvGrpSpPr/>
          <p:nvPr/>
        </p:nvGrpSpPr>
        <p:grpSpPr>
          <a:xfrm>
            <a:off x="10450345" y="1028700"/>
            <a:ext cx="6482719" cy="6574025"/>
            <a:chOff x="0" y="0"/>
            <a:chExt cx="1008766" cy="1022974"/>
          </a:xfrm>
        </p:grpSpPr>
        <p:sp>
          <p:nvSpPr>
            <p:cNvPr id="4" name="Freeform 4"/>
            <p:cNvSpPr/>
            <p:nvPr/>
          </p:nvSpPr>
          <p:spPr>
            <a:xfrm>
              <a:off x="0" y="0"/>
              <a:ext cx="1008766" cy="1022974"/>
            </a:xfrm>
            <a:custGeom>
              <a:avLst/>
              <a:gdLst/>
              <a:ahLst/>
              <a:cxnLst/>
              <a:rect l="l" t="t" r="r" b="b"/>
              <a:pathLst>
                <a:path w="1008766" h="1022974">
                  <a:moveTo>
                    <a:pt x="27468" y="0"/>
                  </a:moveTo>
                  <a:lnTo>
                    <a:pt x="981298" y="0"/>
                  </a:lnTo>
                  <a:cubicBezTo>
                    <a:pt x="996468" y="0"/>
                    <a:pt x="1008766" y="12298"/>
                    <a:pt x="1008766" y="27468"/>
                  </a:cubicBezTo>
                  <a:lnTo>
                    <a:pt x="1008766" y="995506"/>
                  </a:lnTo>
                  <a:cubicBezTo>
                    <a:pt x="1008766" y="1010676"/>
                    <a:pt x="996468" y="1022974"/>
                    <a:pt x="981298" y="1022974"/>
                  </a:cubicBezTo>
                  <a:lnTo>
                    <a:pt x="27468" y="1022974"/>
                  </a:lnTo>
                  <a:cubicBezTo>
                    <a:pt x="12298" y="1022974"/>
                    <a:pt x="0" y="1010676"/>
                    <a:pt x="0" y="995506"/>
                  </a:cubicBezTo>
                  <a:lnTo>
                    <a:pt x="0" y="27468"/>
                  </a:lnTo>
                  <a:cubicBezTo>
                    <a:pt x="0" y="12298"/>
                    <a:pt x="12298" y="0"/>
                    <a:pt x="27468" y="0"/>
                  </a:cubicBezTo>
                  <a:close/>
                </a:path>
              </a:pathLst>
            </a:custGeom>
            <a:blipFill>
              <a:blip r:embed="rId3"/>
              <a:stretch>
                <a:fillRect l="-18110" t="-13624" r="-35709"/>
              </a:stretch>
            </a:blipFill>
          </p:spPr>
          <p:txBody>
            <a:bodyPr/>
            <a:lstStyle/>
            <a:p>
              <a:endParaRPr lang="en-MT"/>
            </a:p>
          </p:txBody>
        </p:sp>
      </p:grpSp>
      <p:sp>
        <p:nvSpPr>
          <p:cNvPr id="5" name="Freeform 5"/>
          <p:cNvSpPr/>
          <p:nvPr/>
        </p:nvSpPr>
        <p:spPr>
          <a:xfrm>
            <a:off x="1028700" y="7084924"/>
            <a:ext cx="7964915" cy="712776"/>
          </a:xfrm>
          <a:custGeom>
            <a:avLst/>
            <a:gdLst/>
            <a:ahLst/>
            <a:cxnLst/>
            <a:rect l="l" t="t" r="r" b="b"/>
            <a:pathLst>
              <a:path w="7964915" h="712776">
                <a:moveTo>
                  <a:pt x="0" y="0"/>
                </a:moveTo>
                <a:lnTo>
                  <a:pt x="7964915" y="0"/>
                </a:lnTo>
                <a:lnTo>
                  <a:pt x="7964915" y="712776"/>
                </a:lnTo>
                <a:lnTo>
                  <a:pt x="0" y="712776"/>
                </a:lnTo>
                <a:lnTo>
                  <a:pt x="0" y="0"/>
                </a:lnTo>
                <a:close/>
              </a:path>
            </a:pathLst>
          </a:custGeom>
          <a:blipFill>
            <a:blip r:embed="rId2"/>
            <a:stretch>
              <a:fillRect l="-7649" t="-74457" b="-34551"/>
            </a:stretch>
          </a:blipFill>
        </p:spPr>
        <p:txBody>
          <a:bodyPr/>
          <a:lstStyle/>
          <a:p>
            <a:endParaRPr lang="en-MT"/>
          </a:p>
        </p:txBody>
      </p:sp>
      <p:grpSp>
        <p:nvGrpSpPr>
          <p:cNvPr id="6" name="Group 6"/>
          <p:cNvGrpSpPr/>
          <p:nvPr/>
        </p:nvGrpSpPr>
        <p:grpSpPr>
          <a:xfrm>
            <a:off x="1028700" y="2363508"/>
            <a:ext cx="7964915" cy="5161806"/>
            <a:chOff x="0" y="0"/>
            <a:chExt cx="878852" cy="569556"/>
          </a:xfrm>
        </p:grpSpPr>
        <p:sp>
          <p:nvSpPr>
            <p:cNvPr id="7" name="Freeform 7"/>
            <p:cNvSpPr/>
            <p:nvPr/>
          </p:nvSpPr>
          <p:spPr>
            <a:xfrm rot="-84000">
              <a:off x="-6425" y="-10250"/>
              <a:ext cx="891702" cy="590212"/>
            </a:xfrm>
            <a:custGeom>
              <a:avLst/>
              <a:gdLst/>
              <a:ahLst/>
              <a:cxnLst/>
              <a:rect l="l" t="t" r="r" b="b"/>
              <a:pathLst>
                <a:path w="891702" h="590212">
                  <a:moveTo>
                    <a:pt x="35863" y="145"/>
                  </a:moveTo>
                  <a:lnTo>
                    <a:pt x="869754" y="20525"/>
                  </a:lnTo>
                  <a:cubicBezTo>
                    <a:pt x="875681" y="20670"/>
                    <a:pt x="881308" y="23163"/>
                    <a:pt x="885397" y="27457"/>
                  </a:cubicBezTo>
                  <a:cubicBezTo>
                    <a:pt x="889486" y="31751"/>
                    <a:pt x="891702" y="37493"/>
                    <a:pt x="891557" y="43421"/>
                  </a:cubicBezTo>
                  <a:lnTo>
                    <a:pt x="878734" y="568107"/>
                  </a:lnTo>
                  <a:cubicBezTo>
                    <a:pt x="878432" y="580451"/>
                    <a:pt x="868181" y="590212"/>
                    <a:pt x="855838" y="589910"/>
                  </a:cubicBezTo>
                  <a:lnTo>
                    <a:pt x="21948" y="569531"/>
                  </a:lnTo>
                  <a:cubicBezTo>
                    <a:pt x="16020" y="569386"/>
                    <a:pt x="10393" y="566892"/>
                    <a:pt x="6304" y="562598"/>
                  </a:cubicBezTo>
                  <a:cubicBezTo>
                    <a:pt x="2216" y="558305"/>
                    <a:pt x="0" y="552562"/>
                    <a:pt x="145" y="546635"/>
                  </a:cubicBezTo>
                  <a:lnTo>
                    <a:pt x="12968" y="21948"/>
                  </a:lnTo>
                  <a:cubicBezTo>
                    <a:pt x="13113" y="16021"/>
                    <a:pt x="15606" y="10394"/>
                    <a:pt x="19900" y="6305"/>
                  </a:cubicBezTo>
                  <a:cubicBezTo>
                    <a:pt x="24194" y="2216"/>
                    <a:pt x="29936" y="0"/>
                    <a:pt x="35863" y="145"/>
                  </a:cubicBezTo>
                  <a:close/>
                </a:path>
              </a:pathLst>
            </a:custGeom>
            <a:blipFill>
              <a:blip r:embed="rId4"/>
              <a:stretch>
                <a:fillRect l="-3134" t="-39483" r="-22535" b="-2974"/>
              </a:stretch>
            </a:blipFill>
          </p:spPr>
          <p:txBody>
            <a:bodyPr/>
            <a:lstStyle/>
            <a:p>
              <a:endParaRPr lang="en-MT"/>
            </a:p>
          </p:txBody>
        </p:sp>
      </p:grpSp>
      <p:sp>
        <p:nvSpPr>
          <p:cNvPr id="8" name="Freeform 8"/>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5"/>
            <a:stretch>
              <a:fillRect/>
            </a:stretch>
          </a:blipFill>
        </p:spPr>
        <p:txBody>
          <a:bodyPr/>
          <a:lstStyle/>
          <a:p>
            <a:endParaRPr lang="en-MT"/>
          </a:p>
        </p:txBody>
      </p:sp>
      <p:sp>
        <p:nvSpPr>
          <p:cNvPr id="9" name="TextBox 9"/>
          <p:cNvSpPr txBox="1"/>
          <p:nvPr/>
        </p:nvSpPr>
        <p:spPr>
          <a:xfrm>
            <a:off x="4295525" y="8594460"/>
            <a:ext cx="9396180" cy="847725"/>
          </a:xfrm>
          <a:prstGeom prst="rect">
            <a:avLst/>
          </a:prstGeom>
        </p:spPr>
        <p:txBody>
          <a:bodyPr lIns="0" tIns="0" rIns="0" bIns="0" rtlCol="0" anchor="t">
            <a:spAutoFit/>
          </a:bodyPr>
          <a:lstStyle/>
          <a:p>
            <a:pPr algn="l">
              <a:lnSpc>
                <a:spcPts val="6720"/>
              </a:lnSpc>
            </a:pPr>
            <a:r>
              <a:rPr lang="en-US" sz="5600" b="1">
                <a:solidFill>
                  <a:srgbClr val="031040"/>
                </a:solidFill>
                <a:latin typeface="Saira Bold"/>
                <a:ea typeface="Saira Bold"/>
                <a:cs typeface="Saira Bold"/>
                <a:sym typeface="Saira Bold"/>
              </a:rPr>
              <a:t>Communications Committee</a:t>
            </a:r>
          </a:p>
        </p:txBody>
      </p:sp>
      <p:sp>
        <p:nvSpPr>
          <p:cNvPr id="10" name="TextBox 10"/>
          <p:cNvSpPr txBox="1"/>
          <p:nvPr/>
        </p:nvSpPr>
        <p:spPr>
          <a:xfrm>
            <a:off x="13193604" y="7883425"/>
            <a:ext cx="2035144" cy="524510"/>
          </a:xfrm>
          <a:prstGeom prst="rect">
            <a:avLst/>
          </a:prstGeom>
        </p:spPr>
        <p:txBody>
          <a:bodyPr lIns="0" tIns="0" rIns="0" bIns="0" rtlCol="0" anchor="t">
            <a:spAutoFit/>
          </a:bodyPr>
          <a:lstStyle/>
          <a:p>
            <a:pPr algn="l">
              <a:lnSpc>
                <a:spcPts val="4479"/>
              </a:lnSpc>
            </a:pPr>
            <a:r>
              <a:rPr lang="en-US" sz="2799" b="1">
                <a:solidFill>
                  <a:srgbClr val="031040"/>
                </a:solidFill>
                <a:latin typeface="Saira Bold"/>
                <a:ea typeface="Saira Bold"/>
                <a:cs typeface="Saira Bold"/>
                <a:sym typeface="Saira Bold"/>
              </a:rPr>
              <a:t>Berlin 2012</a:t>
            </a:r>
          </a:p>
        </p:txBody>
      </p:sp>
      <p:sp>
        <p:nvSpPr>
          <p:cNvPr id="11" name="TextBox 11"/>
          <p:cNvSpPr txBox="1"/>
          <p:nvPr/>
        </p:nvSpPr>
        <p:spPr>
          <a:xfrm>
            <a:off x="3473635" y="7883425"/>
            <a:ext cx="3075045" cy="524510"/>
          </a:xfrm>
          <a:prstGeom prst="rect">
            <a:avLst/>
          </a:prstGeom>
        </p:spPr>
        <p:txBody>
          <a:bodyPr lIns="0" tIns="0" rIns="0" bIns="0" rtlCol="0" anchor="t">
            <a:spAutoFit/>
          </a:bodyPr>
          <a:lstStyle/>
          <a:p>
            <a:pPr algn="l">
              <a:lnSpc>
                <a:spcPts val="4479"/>
              </a:lnSpc>
            </a:pPr>
            <a:r>
              <a:rPr lang="en-US" sz="2799" b="1">
                <a:solidFill>
                  <a:srgbClr val="031040"/>
                </a:solidFill>
                <a:latin typeface="Saira Bold"/>
                <a:ea typeface="Saira Bold"/>
                <a:cs typeface="Saira Bold"/>
                <a:sym typeface="Saira Bold"/>
              </a:rPr>
              <a:t>Conference 2008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99874" y="-991380"/>
            <a:ext cx="6119802" cy="12327173"/>
            <a:chOff x="0" y="0"/>
            <a:chExt cx="1611800" cy="3246663"/>
          </a:xfrm>
        </p:grpSpPr>
        <p:sp>
          <p:nvSpPr>
            <p:cNvPr id="3" name="Freeform 3"/>
            <p:cNvSpPr/>
            <p:nvPr/>
          </p:nvSpPr>
          <p:spPr>
            <a:xfrm>
              <a:off x="0" y="0"/>
              <a:ext cx="1611800" cy="3246663"/>
            </a:xfrm>
            <a:custGeom>
              <a:avLst/>
              <a:gdLst/>
              <a:ahLst/>
              <a:cxnLst/>
              <a:rect l="l" t="t" r="r" b="b"/>
              <a:pathLst>
                <a:path w="1611800" h="3246663">
                  <a:moveTo>
                    <a:pt x="126506" y="0"/>
                  </a:moveTo>
                  <a:lnTo>
                    <a:pt x="1485294" y="0"/>
                  </a:lnTo>
                  <a:cubicBezTo>
                    <a:pt x="1518845" y="0"/>
                    <a:pt x="1551022" y="13328"/>
                    <a:pt x="1574747" y="37053"/>
                  </a:cubicBezTo>
                  <a:cubicBezTo>
                    <a:pt x="1598471" y="60777"/>
                    <a:pt x="1611800" y="92955"/>
                    <a:pt x="1611800" y="126506"/>
                  </a:cubicBezTo>
                  <a:lnTo>
                    <a:pt x="1611800" y="3120157"/>
                  </a:lnTo>
                  <a:cubicBezTo>
                    <a:pt x="1611800" y="3190024"/>
                    <a:pt x="1555161" y="3246663"/>
                    <a:pt x="1485294" y="3246663"/>
                  </a:cubicBezTo>
                  <a:lnTo>
                    <a:pt x="126506" y="3246663"/>
                  </a:lnTo>
                  <a:cubicBezTo>
                    <a:pt x="92955" y="3246663"/>
                    <a:pt x="60777" y="3233334"/>
                    <a:pt x="37053" y="3209610"/>
                  </a:cubicBezTo>
                  <a:cubicBezTo>
                    <a:pt x="13328" y="3185885"/>
                    <a:pt x="0" y="3153708"/>
                    <a:pt x="0" y="3120157"/>
                  </a:cubicBezTo>
                  <a:lnTo>
                    <a:pt x="0" y="126506"/>
                  </a:lnTo>
                  <a:cubicBezTo>
                    <a:pt x="0" y="56639"/>
                    <a:pt x="56639" y="0"/>
                    <a:pt x="126506" y="0"/>
                  </a:cubicBezTo>
                  <a:close/>
                </a:path>
              </a:pathLst>
            </a:custGeom>
            <a:solidFill>
              <a:srgbClr val="E0E0E1">
                <a:alpha val="38824"/>
              </a:srgbClr>
            </a:solidFill>
          </p:spPr>
          <p:txBody>
            <a:bodyPr/>
            <a:lstStyle/>
            <a:p>
              <a:endParaRPr lang="en-MT"/>
            </a:p>
          </p:txBody>
        </p:sp>
        <p:sp>
          <p:nvSpPr>
            <p:cNvPr id="4" name="TextBox 4"/>
            <p:cNvSpPr txBox="1"/>
            <p:nvPr/>
          </p:nvSpPr>
          <p:spPr>
            <a:xfrm>
              <a:off x="0" y="85725"/>
              <a:ext cx="1611800" cy="3160938"/>
            </a:xfrm>
            <a:prstGeom prst="rect">
              <a:avLst/>
            </a:prstGeom>
          </p:spPr>
          <p:txBody>
            <a:bodyPr lIns="50800" tIns="50800" rIns="50800" bIns="50800" rtlCol="0" anchor="ctr"/>
            <a:lstStyle/>
            <a:p>
              <a:pPr algn="ctr">
                <a:lnSpc>
                  <a:spcPts val="1620"/>
                </a:lnSpc>
              </a:pPr>
              <a:endParaRPr/>
            </a:p>
          </p:txBody>
        </p:sp>
      </p:grpSp>
      <p:grpSp>
        <p:nvGrpSpPr>
          <p:cNvPr id="5" name="Group 5"/>
          <p:cNvGrpSpPr/>
          <p:nvPr/>
        </p:nvGrpSpPr>
        <p:grpSpPr>
          <a:xfrm>
            <a:off x="9881704" y="1018138"/>
            <a:ext cx="7377596" cy="1591774"/>
            <a:chOff x="0" y="0"/>
            <a:chExt cx="1943071" cy="419233"/>
          </a:xfrm>
        </p:grpSpPr>
        <p:sp>
          <p:nvSpPr>
            <p:cNvPr id="6" name="Freeform 6"/>
            <p:cNvSpPr/>
            <p:nvPr/>
          </p:nvSpPr>
          <p:spPr>
            <a:xfrm>
              <a:off x="0" y="0"/>
              <a:ext cx="1943071" cy="419233"/>
            </a:xfrm>
            <a:custGeom>
              <a:avLst/>
              <a:gdLst/>
              <a:ahLst/>
              <a:cxnLst/>
              <a:rect l="l" t="t" r="r" b="b"/>
              <a:pathLst>
                <a:path w="1943071" h="419233">
                  <a:moveTo>
                    <a:pt x="15741" y="0"/>
                  </a:moveTo>
                  <a:lnTo>
                    <a:pt x="1927330" y="0"/>
                  </a:lnTo>
                  <a:cubicBezTo>
                    <a:pt x="1936023" y="0"/>
                    <a:pt x="1943071" y="7047"/>
                    <a:pt x="1943071" y="15741"/>
                  </a:cubicBezTo>
                  <a:lnTo>
                    <a:pt x="1943071" y="403492"/>
                  </a:lnTo>
                  <a:cubicBezTo>
                    <a:pt x="1943071" y="412185"/>
                    <a:pt x="1936023" y="419233"/>
                    <a:pt x="1927330" y="419233"/>
                  </a:cubicBezTo>
                  <a:lnTo>
                    <a:pt x="15741" y="419233"/>
                  </a:lnTo>
                  <a:cubicBezTo>
                    <a:pt x="7047" y="419233"/>
                    <a:pt x="0" y="412185"/>
                    <a:pt x="0" y="403492"/>
                  </a:cubicBezTo>
                  <a:lnTo>
                    <a:pt x="0" y="15741"/>
                  </a:lnTo>
                  <a:cubicBezTo>
                    <a:pt x="0" y="7047"/>
                    <a:pt x="7047" y="0"/>
                    <a:pt x="15741" y="0"/>
                  </a:cubicBezTo>
                  <a:close/>
                </a:path>
              </a:pathLst>
            </a:custGeom>
            <a:solidFill>
              <a:srgbClr val="091E69"/>
            </a:solidFill>
          </p:spPr>
          <p:txBody>
            <a:bodyPr/>
            <a:lstStyle/>
            <a:p>
              <a:endParaRPr lang="en-MT"/>
            </a:p>
          </p:txBody>
        </p:sp>
        <p:sp>
          <p:nvSpPr>
            <p:cNvPr id="7" name="TextBox 7"/>
            <p:cNvSpPr txBox="1"/>
            <p:nvPr/>
          </p:nvSpPr>
          <p:spPr>
            <a:xfrm>
              <a:off x="0" y="85725"/>
              <a:ext cx="1943071" cy="333508"/>
            </a:xfrm>
            <a:prstGeom prst="rect">
              <a:avLst/>
            </a:prstGeom>
          </p:spPr>
          <p:txBody>
            <a:bodyPr lIns="50800" tIns="50800" rIns="50800" bIns="50800" rtlCol="0" anchor="ctr"/>
            <a:lstStyle/>
            <a:p>
              <a:pPr algn="ctr">
                <a:lnSpc>
                  <a:spcPts val="1620"/>
                </a:lnSpc>
              </a:pPr>
              <a:endParaRPr/>
            </a:p>
          </p:txBody>
        </p:sp>
      </p:grpSp>
      <p:grpSp>
        <p:nvGrpSpPr>
          <p:cNvPr id="8" name="Group 8"/>
          <p:cNvGrpSpPr/>
          <p:nvPr/>
        </p:nvGrpSpPr>
        <p:grpSpPr>
          <a:xfrm>
            <a:off x="9993693" y="2886667"/>
            <a:ext cx="7265607" cy="6717713"/>
            <a:chOff x="0" y="0"/>
            <a:chExt cx="1913575" cy="1769274"/>
          </a:xfrm>
        </p:grpSpPr>
        <p:sp>
          <p:nvSpPr>
            <p:cNvPr id="9" name="Freeform 9"/>
            <p:cNvSpPr/>
            <p:nvPr/>
          </p:nvSpPr>
          <p:spPr>
            <a:xfrm>
              <a:off x="0" y="0"/>
              <a:ext cx="1913575" cy="1769274"/>
            </a:xfrm>
            <a:custGeom>
              <a:avLst/>
              <a:gdLst/>
              <a:ahLst/>
              <a:cxnLst/>
              <a:rect l="l" t="t" r="r" b="b"/>
              <a:pathLst>
                <a:path w="1913575" h="1769274">
                  <a:moveTo>
                    <a:pt x="15983" y="0"/>
                  </a:moveTo>
                  <a:lnTo>
                    <a:pt x="1897592" y="0"/>
                  </a:lnTo>
                  <a:cubicBezTo>
                    <a:pt x="1906419" y="0"/>
                    <a:pt x="1913575" y="7156"/>
                    <a:pt x="1913575" y="15983"/>
                  </a:cubicBezTo>
                  <a:lnTo>
                    <a:pt x="1913575" y="1753291"/>
                  </a:lnTo>
                  <a:cubicBezTo>
                    <a:pt x="1913575" y="1762118"/>
                    <a:pt x="1906419" y="1769274"/>
                    <a:pt x="1897592" y="1769274"/>
                  </a:cubicBezTo>
                  <a:lnTo>
                    <a:pt x="15983" y="1769274"/>
                  </a:lnTo>
                  <a:cubicBezTo>
                    <a:pt x="7156" y="1769274"/>
                    <a:pt x="0" y="1762118"/>
                    <a:pt x="0" y="1753291"/>
                  </a:cubicBezTo>
                  <a:lnTo>
                    <a:pt x="0" y="15983"/>
                  </a:lnTo>
                  <a:cubicBezTo>
                    <a:pt x="0" y="7156"/>
                    <a:pt x="7156" y="0"/>
                    <a:pt x="15983" y="0"/>
                  </a:cubicBezTo>
                  <a:close/>
                </a:path>
              </a:pathLst>
            </a:custGeom>
            <a:solidFill>
              <a:srgbClr val="E0E0E1"/>
            </a:solidFill>
          </p:spPr>
          <p:txBody>
            <a:bodyPr/>
            <a:lstStyle/>
            <a:p>
              <a:endParaRPr lang="en-MT"/>
            </a:p>
          </p:txBody>
        </p:sp>
        <p:sp>
          <p:nvSpPr>
            <p:cNvPr id="10" name="TextBox 10"/>
            <p:cNvSpPr txBox="1"/>
            <p:nvPr/>
          </p:nvSpPr>
          <p:spPr>
            <a:xfrm>
              <a:off x="0" y="85725"/>
              <a:ext cx="1913575" cy="1683549"/>
            </a:xfrm>
            <a:prstGeom prst="rect">
              <a:avLst/>
            </a:prstGeom>
          </p:spPr>
          <p:txBody>
            <a:bodyPr lIns="50800" tIns="50800" rIns="50800" bIns="50800" rtlCol="0" anchor="ctr"/>
            <a:lstStyle/>
            <a:p>
              <a:pPr algn="ctr">
                <a:lnSpc>
                  <a:spcPts val="1620"/>
                </a:lnSpc>
              </a:pPr>
              <a:endParaRPr/>
            </a:p>
          </p:txBody>
        </p:sp>
      </p:grpSp>
      <p:grpSp>
        <p:nvGrpSpPr>
          <p:cNvPr id="11" name="Group 11"/>
          <p:cNvGrpSpPr/>
          <p:nvPr/>
        </p:nvGrpSpPr>
        <p:grpSpPr>
          <a:xfrm>
            <a:off x="1028700" y="3059708"/>
            <a:ext cx="8603581" cy="6371633"/>
            <a:chOff x="0" y="0"/>
            <a:chExt cx="1252814" cy="927808"/>
          </a:xfrm>
        </p:grpSpPr>
        <p:sp>
          <p:nvSpPr>
            <p:cNvPr id="12" name="Freeform 12"/>
            <p:cNvSpPr/>
            <p:nvPr/>
          </p:nvSpPr>
          <p:spPr>
            <a:xfrm>
              <a:off x="0" y="0"/>
              <a:ext cx="1252814" cy="927808"/>
            </a:xfrm>
            <a:custGeom>
              <a:avLst/>
              <a:gdLst/>
              <a:ahLst/>
              <a:cxnLst/>
              <a:rect l="l" t="t" r="r" b="b"/>
              <a:pathLst>
                <a:path w="1252814" h="927808">
                  <a:moveTo>
                    <a:pt x="20697" y="0"/>
                  </a:moveTo>
                  <a:lnTo>
                    <a:pt x="1232118" y="0"/>
                  </a:lnTo>
                  <a:cubicBezTo>
                    <a:pt x="1237607" y="0"/>
                    <a:pt x="1242871" y="2181"/>
                    <a:pt x="1246752" y="6062"/>
                  </a:cubicBezTo>
                  <a:cubicBezTo>
                    <a:pt x="1250634" y="9943"/>
                    <a:pt x="1252814" y="15207"/>
                    <a:pt x="1252814" y="20697"/>
                  </a:cubicBezTo>
                  <a:lnTo>
                    <a:pt x="1252814" y="907111"/>
                  </a:lnTo>
                  <a:cubicBezTo>
                    <a:pt x="1252814" y="912600"/>
                    <a:pt x="1250634" y="917865"/>
                    <a:pt x="1246752" y="921746"/>
                  </a:cubicBezTo>
                  <a:cubicBezTo>
                    <a:pt x="1242871" y="925628"/>
                    <a:pt x="1237607" y="927808"/>
                    <a:pt x="1232118" y="927808"/>
                  </a:cubicBezTo>
                  <a:lnTo>
                    <a:pt x="20697" y="927808"/>
                  </a:lnTo>
                  <a:cubicBezTo>
                    <a:pt x="15207" y="927808"/>
                    <a:pt x="9943" y="925628"/>
                    <a:pt x="6062" y="921746"/>
                  </a:cubicBezTo>
                  <a:cubicBezTo>
                    <a:pt x="2181" y="917865"/>
                    <a:pt x="0" y="912600"/>
                    <a:pt x="0" y="907111"/>
                  </a:cubicBezTo>
                  <a:lnTo>
                    <a:pt x="0" y="20697"/>
                  </a:lnTo>
                  <a:cubicBezTo>
                    <a:pt x="0" y="15207"/>
                    <a:pt x="2181" y="9943"/>
                    <a:pt x="6062" y="6062"/>
                  </a:cubicBezTo>
                  <a:cubicBezTo>
                    <a:pt x="9943" y="2181"/>
                    <a:pt x="15207" y="0"/>
                    <a:pt x="20697" y="0"/>
                  </a:cubicBezTo>
                  <a:close/>
                </a:path>
              </a:pathLst>
            </a:custGeom>
            <a:blipFill>
              <a:blip r:embed="rId2"/>
              <a:stretch>
                <a:fillRect r="-11289"/>
              </a:stretch>
            </a:blipFill>
          </p:spPr>
          <p:txBody>
            <a:bodyPr/>
            <a:lstStyle/>
            <a:p>
              <a:endParaRPr lang="en-MT"/>
            </a:p>
          </p:txBody>
        </p:sp>
      </p:grpSp>
      <p:sp>
        <p:nvSpPr>
          <p:cNvPr id="13" name="TextBox 13"/>
          <p:cNvSpPr txBox="1"/>
          <p:nvPr/>
        </p:nvSpPr>
        <p:spPr>
          <a:xfrm>
            <a:off x="10218912" y="1541547"/>
            <a:ext cx="6815170" cy="906906"/>
          </a:xfrm>
          <a:prstGeom prst="rect">
            <a:avLst/>
          </a:prstGeom>
        </p:spPr>
        <p:txBody>
          <a:bodyPr lIns="0" tIns="0" rIns="0" bIns="0" rtlCol="0" anchor="t">
            <a:spAutoFit/>
          </a:bodyPr>
          <a:lstStyle/>
          <a:p>
            <a:pPr algn="ctr">
              <a:lnSpc>
                <a:spcPts val="6178"/>
              </a:lnSpc>
            </a:pPr>
            <a:r>
              <a:rPr lang="en-US" sz="8349" b="1">
                <a:solidFill>
                  <a:srgbClr val="FFFFFF"/>
                </a:solidFill>
                <a:latin typeface="Saira Bold"/>
                <a:ea typeface="Saira Bold"/>
                <a:cs typeface="Saira Bold"/>
                <a:sym typeface="Saira Bold"/>
              </a:rPr>
              <a:t>Guri Nortvedt</a:t>
            </a:r>
          </a:p>
        </p:txBody>
      </p:sp>
      <p:sp>
        <p:nvSpPr>
          <p:cNvPr id="14" name="TextBox 14"/>
          <p:cNvSpPr txBox="1"/>
          <p:nvPr/>
        </p:nvSpPr>
        <p:spPr>
          <a:xfrm>
            <a:off x="1028700" y="1266062"/>
            <a:ext cx="1026964" cy="244627"/>
          </a:xfrm>
          <a:prstGeom prst="rect">
            <a:avLst/>
          </a:prstGeom>
        </p:spPr>
        <p:txBody>
          <a:bodyPr lIns="0" tIns="0" rIns="0" bIns="0" rtlCol="0" anchor="t">
            <a:spAutoFit/>
          </a:bodyPr>
          <a:lstStyle/>
          <a:p>
            <a:pPr algn="l">
              <a:lnSpc>
                <a:spcPts val="1620"/>
              </a:lnSpc>
            </a:pPr>
            <a:r>
              <a:rPr lang="en-US" sz="2189">
                <a:solidFill>
                  <a:srgbClr val="FFFFFF"/>
                </a:solidFill>
                <a:latin typeface="Saira"/>
                <a:ea typeface="Saira"/>
                <a:cs typeface="Saira"/>
                <a:sym typeface="Saira"/>
              </a:rPr>
              <a:t>Page 8</a:t>
            </a:r>
          </a:p>
        </p:txBody>
      </p:sp>
      <p:sp>
        <p:nvSpPr>
          <p:cNvPr id="15" name="TextBox 15"/>
          <p:cNvSpPr txBox="1"/>
          <p:nvPr/>
        </p:nvSpPr>
        <p:spPr>
          <a:xfrm>
            <a:off x="10273675" y="3136165"/>
            <a:ext cx="6724371" cy="5785486"/>
          </a:xfrm>
          <a:prstGeom prst="rect">
            <a:avLst/>
          </a:prstGeom>
        </p:spPr>
        <p:txBody>
          <a:bodyPr lIns="0" tIns="0" rIns="0" bIns="0" rtlCol="0" anchor="t">
            <a:spAutoFit/>
          </a:bodyPr>
          <a:lstStyle/>
          <a:p>
            <a:pPr algn="l">
              <a:lnSpc>
                <a:spcPts val="3599"/>
              </a:lnSpc>
            </a:pPr>
            <a:r>
              <a:rPr lang="en-US" sz="2399">
                <a:solidFill>
                  <a:srgbClr val="000000"/>
                </a:solidFill>
                <a:latin typeface="Saira"/>
                <a:ea typeface="Saira"/>
                <a:cs typeface="Saira"/>
                <a:sym typeface="Saira"/>
              </a:rPr>
              <a:t>This picture, taken at the AEA-Europe 2015 conference in Glasgow, illustrates what I have always valued about AEA-E: meeting up with colleagues and friends, to join wholeheartedly in discussion of assessment issues. The picture is taken shortly after Bruno Zombo’s keynote talk, showing him talking to Louise Hayward, Thierry Rocher, Guri A. Nortvedt and George Mc Bride. George is the main reason I chose this picture as he represents another aspect about AEA E that I value: members devoting time and effort into making the association what it is building this association that is Our’s.  </a:t>
            </a:r>
          </a:p>
        </p:txBody>
      </p:sp>
      <p:sp>
        <p:nvSpPr>
          <p:cNvPr id="16" name="Freeform 16"/>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3"/>
            <a:stretch>
              <a:fillRect/>
            </a:stretch>
          </a:blipFill>
        </p:spPr>
        <p:txBody>
          <a:bodyPr/>
          <a:lstStyle/>
          <a:p>
            <a:endParaRPr lang="en-M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0E0E1">
                <a:alpha val="100000"/>
              </a:srgbClr>
            </a:gs>
            <a:gs pos="100000">
              <a:srgbClr val="E0E0E1">
                <a:alpha val="0"/>
              </a:srgbClr>
            </a:gs>
          </a:gsLst>
          <a:lin ang="0"/>
        </a:gradFill>
        <a:effectLst/>
      </p:bgPr>
    </p:bg>
    <p:spTree>
      <p:nvGrpSpPr>
        <p:cNvPr id="1" name=""/>
        <p:cNvGrpSpPr/>
        <p:nvPr/>
      </p:nvGrpSpPr>
      <p:grpSpPr>
        <a:xfrm>
          <a:off x="0" y="0"/>
          <a:ext cx="0" cy="0"/>
          <a:chOff x="0" y="0"/>
          <a:chExt cx="0" cy="0"/>
        </a:xfrm>
      </p:grpSpPr>
      <p:sp>
        <p:nvSpPr>
          <p:cNvPr id="4" name="Freeform 4"/>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4"/>
            <a:stretch>
              <a:fillRect/>
            </a:stretch>
          </a:blipFill>
        </p:spPr>
        <p:txBody>
          <a:bodyPr/>
          <a:lstStyle/>
          <a:p>
            <a:endParaRPr lang="en-MT"/>
          </a:p>
        </p:txBody>
      </p:sp>
      <p:sp>
        <p:nvSpPr>
          <p:cNvPr id="5" name="TextBox 5"/>
          <p:cNvSpPr txBox="1"/>
          <p:nvPr/>
        </p:nvSpPr>
        <p:spPr>
          <a:xfrm>
            <a:off x="1028700" y="2921211"/>
            <a:ext cx="5204581" cy="2722880"/>
          </a:xfrm>
          <a:prstGeom prst="rect">
            <a:avLst/>
          </a:prstGeom>
        </p:spPr>
        <p:txBody>
          <a:bodyPr lIns="0" tIns="0" rIns="0" bIns="0" rtlCol="0" anchor="t">
            <a:spAutoFit/>
          </a:bodyPr>
          <a:lstStyle/>
          <a:p>
            <a:pPr algn="l">
              <a:lnSpc>
                <a:spcPts val="10854"/>
              </a:lnSpc>
            </a:pPr>
            <a:r>
              <a:rPr lang="en-US" sz="8349" b="1">
                <a:solidFill>
                  <a:srgbClr val="031040"/>
                </a:solidFill>
                <a:latin typeface="Saira Bold"/>
                <a:ea typeface="Saira Bold"/>
                <a:cs typeface="Saira Bold"/>
                <a:sym typeface="Saira Bold"/>
              </a:rPr>
              <a:t>Thierry Rocher</a:t>
            </a:r>
          </a:p>
        </p:txBody>
      </p:sp>
      <p:pic>
        <p:nvPicPr>
          <p:cNvPr id="2" name="Media2 (1)">
            <a:hlinkClick r:id="" action="ppaction://media"/>
            <a:extLst>
              <a:ext uri="{FF2B5EF4-FFF2-40B4-BE49-F238E27FC236}">
                <a16:creationId xmlns:a16="http://schemas.microsoft.com/office/drawing/2014/main" id="{0285B8FA-A2D6-D06E-3587-3D04647B17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96400" y="514350"/>
            <a:ext cx="5212080" cy="9258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1380"/>
            <a:ext cx="18288000" cy="4779361"/>
            <a:chOff x="0" y="0"/>
            <a:chExt cx="4816593" cy="1258762"/>
          </a:xfrm>
        </p:grpSpPr>
        <p:sp>
          <p:nvSpPr>
            <p:cNvPr id="3" name="Freeform 3"/>
            <p:cNvSpPr/>
            <p:nvPr/>
          </p:nvSpPr>
          <p:spPr>
            <a:xfrm>
              <a:off x="0" y="0"/>
              <a:ext cx="4816592" cy="1258762"/>
            </a:xfrm>
            <a:custGeom>
              <a:avLst/>
              <a:gdLst/>
              <a:ahLst/>
              <a:cxnLst/>
              <a:rect l="l" t="t" r="r" b="b"/>
              <a:pathLst>
                <a:path w="4816592" h="1258762">
                  <a:moveTo>
                    <a:pt x="42333" y="0"/>
                  </a:moveTo>
                  <a:lnTo>
                    <a:pt x="4774259" y="0"/>
                  </a:lnTo>
                  <a:cubicBezTo>
                    <a:pt x="4785487" y="0"/>
                    <a:pt x="4796254" y="4460"/>
                    <a:pt x="4804193" y="12399"/>
                  </a:cubicBezTo>
                  <a:cubicBezTo>
                    <a:pt x="4812132" y="20338"/>
                    <a:pt x="4816592" y="31106"/>
                    <a:pt x="4816592" y="42333"/>
                  </a:cubicBezTo>
                  <a:lnTo>
                    <a:pt x="4816592" y="1216428"/>
                  </a:lnTo>
                  <a:cubicBezTo>
                    <a:pt x="4816592" y="1227656"/>
                    <a:pt x="4812132" y="1238423"/>
                    <a:pt x="4804193" y="1246362"/>
                  </a:cubicBezTo>
                  <a:cubicBezTo>
                    <a:pt x="4796254" y="1254302"/>
                    <a:pt x="4785487" y="1258762"/>
                    <a:pt x="4774259" y="1258762"/>
                  </a:cubicBezTo>
                  <a:lnTo>
                    <a:pt x="42333" y="1258762"/>
                  </a:lnTo>
                  <a:cubicBezTo>
                    <a:pt x="31106" y="1258762"/>
                    <a:pt x="20338" y="1254302"/>
                    <a:pt x="12399" y="1246362"/>
                  </a:cubicBezTo>
                  <a:cubicBezTo>
                    <a:pt x="4460" y="1238423"/>
                    <a:pt x="0" y="1227656"/>
                    <a:pt x="0" y="1216428"/>
                  </a:cubicBezTo>
                  <a:lnTo>
                    <a:pt x="0" y="42333"/>
                  </a:lnTo>
                  <a:cubicBezTo>
                    <a:pt x="0" y="31106"/>
                    <a:pt x="4460" y="20338"/>
                    <a:pt x="12399" y="12399"/>
                  </a:cubicBezTo>
                  <a:cubicBezTo>
                    <a:pt x="20338" y="4460"/>
                    <a:pt x="31106" y="0"/>
                    <a:pt x="42333" y="0"/>
                  </a:cubicBezTo>
                  <a:close/>
                </a:path>
              </a:pathLst>
            </a:custGeom>
            <a:solidFill>
              <a:srgbClr val="E0E0E1"/>
            </a:solidFill>
          </p:spPr>
          <p:txBody>
            <a:bodyPr/>
            <a:lstStyle/>
            <a:p>
              <a:endParaRPr lang="en-MT"/>
            </a:p>
          </p:txBody>
        </p:sp>
        <p:sp>
          <p:nvSpPr>
            <p:cNvPr id="4" name="TextBox 4"/>
            <p:cNvSpPr txBox="1"/>
            <p:nvPr/>
          </p:nvSpPr>
          <p:spPr>
            <a:xfrm>
              <a:off x="0" y="85725"/>
              <a:ext cx="4816593" cy="1173037"/>
            </a:xfrm>
            <a:prstGeom prst="rect">
              <a:avLst/>
            </a:prstGeom>
          </p:spPr>
          <p:txBody>
            <a:bodyPr lIns="50800" tIns="50800" rIns="50800" bIns="50800" rtlCol="0" anchor="ctr"/>
            <a:lstStyle/>
            <a:p>
              <a:pPr algn="ctr">
                <a:lnSpc>
                  <a:spcPts val="1620"/>
                </a:lnSpc>
              </a:pPr>
              <a:endParaRPr/>
            </a:p>
          </p:txBody>
        </p:sp>
      </p:grpSp>
      <p:sp>
        <p:nvSpPr>
          <p:cNvPr id="5" name="Freeform 5"/>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4"/>
            <a:stretch>
              <a:fillRect/>
            </a:stretch>
          </a:blipFill>
        </p:spPr>
        <p:txBody>
          <a:bodyPr/>
          <a:lstStyle/>
          <a:p>
            <a:endParaRPr lang="en-MT"/>
          </a:p>
        </p:txBody>
      </p:sp>
      <p:sp>
        <p:nvSpPr>
          <p:cNvPr id="7" name="TextBox 7"/>
          <p:cNvSpPr txBox="1"/>
          <p:nvPr/>
        </p:nvSpPr>
        <p:spPr>
          <a:xfrm>
            <a:off x="5108170" y="1181100"/>
            <a:ext cx="8548196" cy="1116964"/>
          </a:xfrm>
          <a:prstGeom prst="rect">
            <a:avLst/>
          </a:prstGeom>
        </p:spPr>
        <p:txBody>
          <a:bodyPr lIns="0" tIns="0" rIns="0" bIns="0" rtlCol="0" anchor="t">
            <a:spAutoFit/>
          </a:bodyPr>
          <a:lstStyle/>
          <a:p>
            <a:pPr algn="just">
              <a:lnSpc>
                <a:spcPts val="8349"/>
              </a:lnSpc>
            </a:pPr>
            <a:r>
              <a:rPr lang="en-US" sz="8349" b="1">
                <a:solidFill>
                  <a:srgbClr val="031040"/>
                </a:solidFill>
                <a:latin typeface="Saira Bold"/>
                <a:ea typeface="Saira Bold"/>
                <a:cs typeface="Saira Bold"/>
                <a:sym typeface="Saira Bold"/>
              </a:rPr>
              <a:t>Jannette Elwood</a:t>
            </a:r>
          </a:p>
        </p:txBody>
      </p:sp>
      <p:pic>
        <p:nvPicPr>
          <p:cNvPr id="8" name="Media1 (1)">
            <a:hlinkClick r:id="" action="ppaction://media"/>
            <a:extLst>
              <a:ext uri="{FF2B5EF4-FFF2-40B4-BE49-F238E27FC236}">
                <a16:creationId xmlns:a16="http://schemas.microsoft.com/office/drawing/2014/main" id="{EE9D3B85-0038-FCC4-90F4-F443299C67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6268" y="255270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a:endParaRPr>
          </a:p>
        </p:txBody>
      </p:sp>
      <p:pic>
        <p:nvPicPr>
          <p:cNvPr id="6" name="Content Placeholder 5" descr="A view of a beach and a body of water&#10;&#10;Description automatically generated">
            <a:extLst>
              <a:ext uri="{FF2B5EF4-FFF2-40B4-BE49-F238E27FC236}">
                <a16:creationId xmlns:a16="http://schemas.microsoft.com/office/drawing/2014/main" id="{93770F01-BC7A-360D-3EE7-F7E338679B5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129"/>
          <a:stretch/>
        </p:blipFill>
        <p:spPr>
          <a:xfrm>
            <a:off x="4864042" y="20"/>
            <a:ext cx="13423960" cy="1028698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5" name="Freeform: Shape 1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683508" cy="10287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defRPr/>
            </a:pPr>
            <a:endParaRPr lang="en-US" sz="3600">
              <a:solidFill>
                <a:prstClr val="white"/>
              </a:solidFill>
              <a:latin typeface="Calibri" panose="020F0502020204030204"/>
            </a:endParaRPr>
          </a:p>
        </p:txBody>
      </p:sp>
      <p:sp useBgFill="1">
        <p:nvSpPr>
          <p:cNvPr id="22" name="Freeform: Shape 21">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669792" cy="10287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defRPr/>
            </a:pPr>
            <a:endParaRPr lang="en-US" sz="3600">
              <a:solidFill>
                <a:prstClr val="white"/>
              </a:solidFill>
              <a:latin typeface="Calibri" panose="020F0502020204030204"/>
            </a:endParaRPr>
          </a:p>
        </p:txBody>
      </p:sp>
      <p:sp>
        <p:nvSpPr>
          <p:cNvPr id="3" name="Title 2">
            <a:extLst>
              <a:ext uri="{FF2B5EF4-FFF2-40B4-BE49-F238E27FC236}">
                <a16:creationId xmlns:a16="http://schemas.microsoft.com/office/drawing/2014/main" id="{B2EB9BD0-9C1D-F2E9-F501-EE5D3AFEE3A4}"/>
              </a:ext>
            </a:extLst>
          </p:cNvPr>
          <p:cNvSpPr>
            <a:spLocks noGrp="1"/>
          </p:cNvSpPr>
          <p:nvPr>
            <p:ph type="title"/>
          </p:nvPr>
        </p:nvSpPr>
        <p:spPr>
          <a:xfrm>
            <a:off x="556640" y="1741932"/>
            <a:ext cx="5157216" cy="1688592"/>
          </a:xfrm>
        </p:spPr>
        <p:txBody>
          <a:bodyPr vert="horz" lIns="182880" tIns="91440" rIns="182880" bIns="91440" rtlCol="0" anchor="b">
            <a:normAutofit/>
          </a:bodyPr>
          <a:lstStyle/>
          <a:p>
            <a:pPr>
              <a:lnSpc>
                <a:spcPct val="90000"/>
              </a:lnSpc>
            </a:pPr>
            <a:r>
              <a:rPr lang="en-US" sz="4200" dirty="0"/>
              <a:t>Celebrating 25 years of conferences</a:t>
            </a: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8" y="908686"/>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50063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FB85F4DA-67A3-798C-6E07-2965AD23C4A8}"/>
              </a:ext>
            </a:extLst>
          </p:cNvPr>
          <p:cNvSpPr>
            <a:spLocks noGrp="1"/>
          </p:cNvSpPr>
          <p:nvPr>
            <p:ph type="body" sz="half" idx="2"/>
          </p:nvPr>
        </p:nvSpPr>
        <p:spPr>
          <a:xfrm>
            <a:off x="556640" y="4077080"/>
            <a:ext cx="5158360" cy="4810888"/>
          </a:xfrm>
        </p:spPr>
        <p:txBody>
          <a:bodyPr vert="horz" lIns="182880" tIns="91440" rIns="182880" bIns="91440" rtlCol="0" anchor="t">
            <a:normAutofit/>
          </a:bodyPr>
          <a:lstStyle/>
          <a:p>
            <a:pPr>
              <a:lnSpc>
                <a:spcPct val="90000"/>
              </a:lnSpc>
            </a:pPr>
            <a:r>
              <a:rPr lang="en-US" sz="2600" b="1" dirty="0"/>
              <a:t>Advances in Educational Assessment Practices: Considering the use of Technology, Artificial Intelligence, and Process Data for Assessment in the 21st Century</a:t>
            </a:r>
            <a:endParaRPr lang="en-US" sz="2600" dirty="0"/>
          </a:p>
        </p:txBody>
      </p:sp>
    </p:spTree>
    <p:extLst>
      <p:ext uri="{BB962C8B-B14F-4D97-AF65-F5344CB8AC3E}">
        <p14:creationId xmlns:p14="http://schemas.microsoft.com/office/powerpoint/2010/main" val="4063075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622710"/>
            <a:ext cx="5229844" cy="6977537"/>
            <a:chOff x="0" y="0"/>
            <a:chExt cx="976229" cy="1302462"/>
          </a:xfrm>
        </p:grpSpPr>
        <p:sp>
          <p:nvSpPr>
            <p:cNvPr id="3" name="Freeform 3"/>
            <p:cNvSpPr/>
            <p:nvPr/>
          </p:nvSpPr>
          <p:spPr>
            <a:xfrm>
              <a:off x="0" y="0"/>
              <a:ext cx="976229" cy="1302462"/>
            </a:xfrm>
            <a:custGeom>
              <a:avLst/>
              <a:gdLst/>
              <a:ahLst/>
              <a:cxnLst/>
              <a:rect l="l" t="t" r="r" b="b"/>
              <a:pathLst>
                <a:path w="976229" h="1302462">
                  <a:moveTo>
                    <a:pt x="34048" y="0"/>
                  </a:moveTo>
                  <a:lnTo>
                    <a:pt x="942181" y="0"/>
                  </a:lnTo>
                  <a:cubicBezTo>
                    <a:pt x="960985" y="0"/>
                    <a:pt x="976229" y="15244"/>
                    <a:pt x="976229" y="34048"/>
                  </a:cubicBezTo>
                  <a:lnTo>
                    <a:pt x="976229" y="1268414"/>
                  </a:lnTo>
                  <a:cubicBezTo>
                    <a:pt x="976229" y="1277444"/>
                    <a:pt x="972642" y="1286104"/>
                    <a:pt x="966256" y="1292490"/>
                  </a:cubicBezTo>
                  <a:cubicBezTo>
                    <a:pt x="959871" y="1298875"/>
                    <a:pt x="951211" y="1302462"/>
                    <a:pt x="942181" y="1302462"/>
                  </a:cubicBezTo>
                  <a:lnTo>
                    <a:pt x="34048" y="1302462"/>
                  </a:lnTo>
                  <a:cubicBezTo>
                    <a:pt x="25018" y="1302462"/>
                    <a:pt x="16358" y="1298875"/>
                    <a:pt x="9972" y="1292490"/>
                  </a:cubicBezTo>
                  <a:cubicBezTo>
                    <a:pt x="3587" y="1286104"/>
                    <a:pt x="0" y="1277444"/>
                    <a:pt x="0" y="1268414"/>
                  </a:cubicBezTo>
                  <a:lnTo>
                    <a:pt x="0" y="34048"/>
                  </a:lnTo>
                  <a:cubicBezTo>
                    <a:pt x="0" y="15244"/>
                    <a:pt x="15244" y="0"/>
                    <a:pt x="34048" y="0"/>
                  </a:cubicBezTo>
                  <a:close/>
                </a:path>
              </a:pathLst>
            </a:custGeom>
            <a:blipFill>
              <a:blip r:embed="rId2"/>
              <a:stretch>
                <a:fillRect l="-80770" r="-74712" b="-7713"/>
              </a:stretch>
            </a:blipFill>
          </p:spPr>
          <p:txBody>
            <a:bodyPr/>
            <a:lstStyle/>
            <a:p>
              <a:endParaRPr lang="en-MT"/>
            </a:p>
          </p:txBody>
        </p:sp>
      </p:grpSp>
      <p:grpSp>
        <p:nvGrpSpPr>
          <p:cNvPr id="4" name="Group 4"/>
          <p:cNvGrpSpPr/>
          <p:nvPr/>
        </p:nvGrpSpPr>
        <p:grpSpPr>
          <a:xfrm>
            <a:off x="17520583" y="7837809"/>
            <a:ext cx="3166554" cy="3218401"/>
            <a:chOff x="0" y="0"/>
            <a:chExt cx="833989" cy="847645"/>
          </a:xfrm>
        </p:grpSpPr>
        <p:sp>
          <p:nvSpPr>
            <p:cNvPr id="5" name="Freeform 5"/>
            <p:cNvSpPr/>
            <p:nvPr/>
          </p:nvSpPr>
          <p:spPr>
            <a:xfrm>
              <a:off x="0" y="0"/>
              <a:ext cx="833989" cy="847645"/>
            </a:xfrm>
            <a:custGeom>
              <a:avLst/>
              <a:gdLst/>
              <a:ahLst/>
              <a:cxnLst/>
              <a:rect l="l" t="t" r="r" b="b"/>
              <a:pathLst>
                <a:path w="833989" h="847645">
                  <a:moveTo>
                    <a:pt x="36674" y="0"/>
                  </a:moveTo>
                  <a:lnTo>
                    <a:pt x="797316" y="0"/>
                  </a:lnTo>
                  <a:cubicBezTo>
                    <a:pt x="807042" y="0"/>
                    <a:pt x="816370" y="3864"/>
                    <a:pt x="823248" y="10741"/>
                  </a:cubicBezTo>
                  <a:cubicBezTo>
                    <a:pt x="830126" y="17619"/>
                    <a:pt x="833989" y="26947"/>
                    <a:pt x="833989" y="36674"/>
                  </a:cubicBezTo>
                  <a:lnTo>
                    <a:pt x="833989" y="810971"/>
                  </a:lnTo>
                  <a:cubicBezTo>
                    <a:pt x="833989" y="820698"/>
                    <a:pt x="830126" y="830026"/>
                    <a:pt x="823248" y="836903"/>
                  </a:cubicBezTo>
                  <a:cubicBezTo>
                    <a:pt x="816370" y="843781"/>
                    <a:pt x="807042" y="847645"/>
                    <a:pt x="797316" y="847645"/>
                  </a:cubicBezTo>
                  <a:lnTo>
                    <a:pt x="36674" y="847645"/>
                  </a:lnTo>
                  <a:cubicBezTo>
                    <a:pt x="26947" y="847645"/>
                    <a:pt x="17619" y="843781"/>
                    <a:pt x="10741" y="836903"/>
                  </a:cubicBezTo>
                  <a:cubicBezTo>
                    <a:pt x="3864" y="830026"/>
                    <a:pt x="0" y="820698"/>
                    <a:pt x="0" y="810971"/>
                  </a:cubicBezTo>
                  <a:lnTo>
                    <a:pt x="0" y="36674"/>
                  </a:lnTo>
                  <a:cubicBezTo>
                    <a:pt x="0" y="26947"/>
                    <a:pt x="3864" y="17619"/>
                    <a:pt x="10741" y="10741"/>
                  </a:cubicBezTo>
                  <a:cubicBezTo>
                    <a:pt x="17619" y="3864"/>
                    <a:pt x="26947" y="0"/>
                    <a:pt x="36674" y="0"/>
                  </a:cubicBezTo>
                  <a:close/>
                </a:path>
              </a:pathLst>
            </a:custGeom>
            <a:solidFill>
              <a:srgbClr val="091E69"/>
            </a:solidFill>
          </p:spPr>
          <p:txBody>
            <a:bodyPr/>
            <a:lstStyle/>
            <a:p>
              <a:endParaRPr lang="en-MT"/>
            </a:p>
          </p:txBody>
        </p:sp>
        <p:sp>
          <p:nvSpPr>
            <p:cNvPr id="6" name="TextBox 6"/>
            <p:cNvSpPr txBox="1"/>
            <p:nvPr/>
          </p:nvSpPr>
          <p:spPr>
            <a:xfrm>
              <a:off x="0" y="85725"/>
              <a:ext cx="833989" cy="761920"/>
            </a:xfrm>
            <a:prstGeom prst="rect">
              <a:avLst/>
            </a:prstGeom>
          </p:spPr>
          <p:txBody>
            <a:bodyPr lIns="50800" tIns="50800" rIns="50800" bIns="50800" rtlCol="0" anchor="ctr"/>
            <a:lstStyle/>
            <a:p>
              <a:pPr algn="ctr">
                <a:lnSpc>
                  <a:spcPts val="1620"/>
                </a:lnSpc>
              </a:pPr>
              <a:endParaRPr/>
            </a:p>
          </p:txBody>
        </p:sp>
      </p:grpSp>
      <p:sp>
        <p:nvSpPr>
          <p:cNvPr id="7" name="AutoShape 7"/>
          <p:cNvSpPr/>
          <p:nvPr/>
        </p:nvSpPr>
        <p:spPr>
          <a:xfrm>
            <a:off x="6632240" y="2622710"/>
            <a:ext cx="1280469" cy="0"/>
          </a:xfrm>
          <a:prstGeom prst="line">
            <a:avLst/>
          </a:prstGeom>
          <a:ln w="9525" cap="flat">
            <a:solidFill>
              <a:srgbClr val="031040"/>
            </a:solidFill>
            <a:prstDash val="solid"/>
            <a:headEnd type="none" w="sm" len="sm"/>
            <a:tailEnd type="none" w="sm" len="sm"/>
          </a:ln>
        </p:spPr>
        <p:txBody>
          <a:bodyPr/>
          <a:lstStyle/>
          <a:p>
            <a:endParaRPr lang="en-MT"/>
          </a:p>
        </p:txBody>
      </p:sp>
      <p:sp>
        <p:nvSpPr>
          <p:cNvPr id="8" name="Freeform 8"/>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3"/>
            <a:stretch>
              <a:fillRect/>
            </a:stretch>
          </a:blipFill>
        </p:spPr>
        <p:txBody>
          <a:bodyPr/>
          <a:lstStyle/>
          <a:p>
            <a:endParaRPr lang="en-MT"/>
          </a:p>
        </p:txBody>
      </p:sp>
      <p:sp>
        <p:nvSpPr>
          <p:cNvPr id="9" name="TextBox 9"/>
          <p:cNvSpPr txBox="1"/>
          <p:nvPr/>
        </p:nvSpPr>
        <p:spPr>
          <a:xfrm>
            <a:off x="6632240" y="1022510"/>
            <a:ext cx="10536377" cy="1271587"/>
          </a:xfrm>
          <a:prstGeom prst="rect">
            <a:avLst/>
          </a:prstGeom>
        </p:spPr>
        <p:txBody>
          <a:bodyPr lIns="0" tIns="0" rIns="0" bIns="0" rtlCol="0" anchor="t">
            <a:spAutoFit/>
          </a:bodyPr>
          <a:lstStyle/>
          <a:p>
            <a:pPr algn="l">
              <a:lnSpc>
                <a:spcPts val="10018"/>
              </a:lnSpc>
            </a:pPr>
            <a:r>
              <a:rPr lang="en-US" sz="8348" b="1">
                <a:solidFill>
                  <a:srgbClr val="031040"/>
                </a:solidFill>
                <a:latin typeface="Saira Bold"/>
                <a:ea typeface="Saira Bold"/>
                <a:cs typeface="Saira Bold"/>
                <a:sym typeface="Saira Bold"/>
              </a:rPr>
              <a:t>Christina Wikström</a:t>
            </a:r>
          </a:p>
        </p:txBody>
      </p:sp>
      <p:sp>
        <p:nvSpPr>
          <p:cNvPr id="10" name="TextBox 10"/>
          <p:cNvSpPr txBox="1"/>
          <p:nvPr/>
        </p:nvSpPr>
        <p:spPr>
          <a:xfrm>
            <a:off x="6632240" y="2916872"/>
            <a:ext cx="10627060" cy="6683375"/>
          </a:xfrm>
          <a:prstGeom prst="rect">
            <a:avLst/>
          </a:prstGeom>
        </p:spPr>
        <p:txBody>
          <a:bodyPr lIns="0" tIns="0" rIns="0" bIns="0" rtlCol="0" anchor="t">
            <a:spAutoFit/>
          </a:bodyPr>
          <a:lstStyle/>
          <a:p>
            <a:pPr algn="l">
              <a:lnSpc>
                <a:spcPts val="2799"/>
              </a:lnSpc>
            </a:pPr>
            <a:r>
              <a:rPr lang="en-US" sz="1999">
                <a:solidFill>
                  <a:srgbClr val="000000"/>
                </a:solidFill>
                <a:latin typeface="Saira"/>
                <a:ea typeface="Saira"/>
                <a:cs typeface="Saira"/>
                <a:sym typeface="Saira"/>
              </a:rPr>
              <a:t>I have been an active member of AEA-Europe for many years, serving in various capacities, including roles in committees, as a council member, executive secretary, vice president, and president. I also take pride in having attended every AEA-Europe conference to date!</a:t>
            </a:r>
          </a:p>
          <a:p>
            <a:pPr algn="l">
              <a:lnSpc>
                <a:spcPts val="2799"/>
              </a:lnSpc>
            </a:pPr>
            <a:endParaRPr lang="en-US" sz="1999">
              <a:solidFill>
                <a:srgbClr val="000000"/>
              </a:solidFill>
              <a:latin typeface="Saira"/>
              <a:ea typeface="Saira"/>
              <a:cs typeface="Saira"/>
              <a:sym typeface="Saira"/>
            </a:endParaRPr>
          </a:p>
          <a:p>
            <a:pPr algn="l">
              <a:lnSpc>
                <a:spcPts val="2799"/>
              </a:lnSpc>
            </a:pPr>
            <a:r>
              <a:rPr lang="en-US" sz="1999">
                <a:solidFill>
                  <a:srgbClr val="000000"/>
                </a:solidFill>
                <a:latin typeface="Saira"/>
                <a:ea typeface="Saira"/>
                <a:cs typeface="Saira"/>
                <a:sym typeface="Saira"/>
              </a:rPr>
              <a:t>Witnessing the association’s evolution over the years has been a fantastic experience. It’s truly a success story, and I am deeply grateful for the opportunity to have been part of this incredible journey. In my view, AEA-Europe is a unique association that plays an important role in advancing educational assessment research, policy, and practice, particularly in Europe. I am convinced that the key to its success lies in the association’s ability to grow and professionalize while maintaining a personal and welcoming atmosphere. It is a place where students, researchers, practitioners, and policymakers come together to share knowledge and ideas. AEA-Europe is an association built by and for its members, and its annual conference stands out as a highlight of the professional year, providing a natural and enriching meeting point.</a:t>
            </a:r>
          </a:p>
          <a:p>
            <a:pPr algn="l">
              <a:lnSpc>
                <a:spcPts val="2799"/>
              </a:lnSpc>
            </a:pPr>
            <a:endParaRPr lang="en-US" sz="1999">
              <a:solidFill>
                <a:srgbClr val="000000"/>
              </a:solidFill>
              <a:latin typeface="Saira"/>
              <a:ea typeface="Saira"/>
              <a:cs typeface="Saira"/>
              <a:sym typeface="Saira"/>
            </a:endParaRPr>
          </a:p>
          <a:p>
            <a:pPr algn="l">
              <a:lnSpc>
                <a:spcPts val="2799"/>
              </a:lnSpc>
            </a:pPr>
            <a:r>
              <a:rPr lang="en-US" sz="1999">
                <a:solidFill>
                  <a:srgbClr val="000000"/>
                </a:solidFill>
                <a:latin typeface="Saira"/>
                <a:ea typeface="Saira"/>
                <a:cs typeface="Saira"/>
                <a:sym typeface="Saira"/>
              </a:rPr>
              <a:t>Personally, and professionally, the association has been extremely important and valuable. I’ve learned a lot and have had the opportunity to meet and collaborate with colleagues from around the world,  and also make lifelong friends. I hope many new members will enjoy these same opportunities in the years to come.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9763" y="8823874"/>
            <a:ext cx="5934545" cy="742035"/>
          </a:xfrm>
          <a:custGeom>
            <a:avLst/>
            <a:gdLst/>
            <a:ahLst/>
            <a:cxnLst/>
            <a:rect l="l" t="t" r="r" b="b"/>
            <a:pathLst>
              <a:path w="5934545" h="742035">
                <a:moveTo>
                  <a:pt x="0" y="0"/>
                </a:moveTo>
                <a:lnTo>
                  <a:pt x="5934546" y="0"/>
                </a:lnTo>
                <a:lnTo>
                  <a:pt x="5934546" y="742035"/>
                </a:lnTo>
                <a:lnTo>
                  <a:pt x="0" y="742035"/>
                </a:lnTo>
                <a:lnTo>
                  <a:pt x="0" y="0"/>
                </a:lnTo>
                <a:close/>
              </a:path>
            </a:pathLst>
          </a:custGeom>
          <a:blipFill>
            <a:blip r:embed="rId2"/>
            <a:stretch>
              <a:fillRect t="-19479" b="-19479"/>
            </a:stretch>
          </a:blipFill>
        </p:spPr>
        <p:txBody>
          <a:bodyPr/>
          <a:lstStyle/>
          <a:p>
            <a:endParaRPr lang="en-MT"/>
          </a:p>
        </p:txBody>
      </p:sp>
      <p:grpSp>
        <p:nvGrpSpPr>
          <p:cNvPr id="3" name="Group 3"/>
          <p:cNvGrpSpPr/>
          <p:nvPr/>
        </p:nvGrpSpPr>
        <p:grpSpPr>
          <a:xfrm>
            <a:off x="15123948" y="-350141"/>
            <a:ext cx="4863842" cy="10987282"/>
            <a:chOff x="0" y="0"/>
            <a:chExt cx="1281012" cy="2893770"/>
          </a:xfrm>
        </p:grpSpPr>
        <p:sp>
          <p:nvSpPr>
            <p:cNvPr id="4" name="Freeform 4"/>
            <p:cNvSpPr/>
            <p:nvPr/>
          </p:nvSpPr>
          <p:spPr>
            <a:xfrm>
              <a:off x="0" y="0"/>
              <a:ext cx="1281012" cy="2893770"/>
            </a:xfrm>
            <a:custGeom>
              <a:avLst/>
              <a:gdLst/>
              <a:ahLst/>
              <a:cxnLst/>
              <a:rect l="l" t="t" r="r" b="b"/>
              <a:pathLst>
                <a:path w="1281012" h="2893770">
                  <a:moveTo>
                    <a:pt x="0" y="0"/>
                  </a:moveTo>
                  <a:lnTo>
                    <a:pt x="1281012" y="0"/>
                  </a:lnTo>
                  <a:lnTo>
                    <a:pt x="1281012" y="2893770"/>
                  </a:lnTo>
                  <a:lnTo>
                    <a:pt x="0" y="2893770"/>
                  </a:lnTo>
                  <a:close/>
                </a:path>
              </a:pathLst>
            </a:custGeom>
            <a:solidFill>
              <a:srgbClr val="E0E0E1"/>
            </a:solidFill>
          </p:spPr>
          <p:txBody>
            <a:bodyPr/>
            <a:lstStyle/>
            <a:p>
              <a:endParaRPr lang="en-MT"/>
            </a:p>
          </p:txBody>
        </p:sp>
        <p:sp>
          <p:nvSpPr>
            <p:cNvPr id="5" name="TextBox 5"/>
            <p:cNvSpPr txBox="1"/>
            <p:nvPr/>
          </p:nvSpPr>
          <p:spPr>
            <a:xfrm>
              <a:off x="0" y="85725"/>
              <a:ext cx="1281012" cy="2808045"/>
            </a:xfrm>
            <a:prstGeom prst="rect">
              <a:avLst/>
            </a:prstGeom>
          </p:spPr>
          <p:txBody>
            <a:bodyPr lIns="50800" tIns="50800" rIns="50800" bIns="50800" rtlCol="0" anchor="ctr"/>
            <a:lstStyle/>
            <a:p>
              <a:pPr algn="ctr">
                <a:lnSpc>
                  <a:spcPts val="1620"/>
                </a:lnSpc>
              </a:pPr>
              <a:endParaRPr/>
            </a:p>
          </p:txBody>
        </p:sp>
      </p:grpSp>
      <p:sp>
        <p:nvSpPr>
          <p:cNvPr id="6" name="Freeform 6"/>
          <p:cNvSpPr/>
          <p:nvPr/>
        </p:nvSpPr>
        <p:spPr>
          <a:xfrm>
            <a:off x="11324755" y="4560470"/>
            <a:ext cx="5934545" cy="742035"/>
          </a:xfrm>
          <a:custGeom>
            <a:avLst/>
            <a:gdLst/>
            <a:ahLst/>
            <a:cxnLst/>
            <a:rect l="l" t="t" r="r" b="b"/>
            <a:pathLst>
              <a:path w="5934545" h="742035">
                <a:moveTo>
                  <a:pt x="0" y="0"/>
                </a:moveTo>
                <a:lnTo>
                  <a:pt x="5934545" y="0"/>
                </a:lnTo>
                <a:lnTo>
                  <a:pt x="5934545" y="742035"/>
                </a:lnTo>
                <a:lnTo>
                  <a:pt x="0" y="742035"/>
                </a:lnTo>
                <a:lnTo>
                  <a:pt x="0" y="0"/>
                </a:lnTo>
                <a:close/>
              </a:path>
            </a:pathLst>
          </a:custGeom>
          <a:blipFill>
            <a:blip r:embed="rId2"/>
            <a:stretch>
              <a:fillRect t="-19479" b="-19479"/>
            </a:stretch>
          </a:blipFill>
        </p:spPr>
        <p:txBody>
          <a:bodyPr/>
          <a:lstStyle/>
          <a:p>
            <a:endParaRPr lang="en-MT"/>
          </a:p>
        </p:txBody>
      </p:sp>
      <p:sp>
        <p:nvSpPr>
          <p:cNvPr id="7" name="Freeform 7"/>
          <p:cNvSpPr/>
          <p:nvPr/>
        </p:nvSpPr>
        <p:spPr>
          <a:xfrm>
            <a:off x="6173961" y="8823874"/>
            <a:ext cx="4754772" cy="645459"/>
          </a:xfrm>
          <a:custGeom>
            <a:avLst/>
            <a:gdLst/>
            <a:ahLst/>
            <a:cxnLst/>
            <a:rect l="l" t="t" r="r" b="b"/>
            <a:pathLst>
              <a:path w="4754772" h="645459">
                <a:moveTo>
                  <a:pt x="0" y="0"/>
                </a:moveTo>
                <a:lnTo>
                  <a:pt x="4754772" y="0"/>
                </a:lnTo>
                <a:lnTo>
                  <a:pt x="4754772" y="645459"/>
                </a:lnTo>
                <a:lnTo>
                  <a:pt x="0" y="645459"/>
                </a:lnTo>
                <a:lnTo>
                  <a:pt x="0" y="0"/>
                </a:lnTo>
                <a:close/>
              </a:path>
            </a:pathLst>
          </a:custGeom>
          <a:blipFill>
            <a:blip r:embed="rId2"/>
            <a:stretch>
              <a:fillRect t="-13996" b="-13996"/>
            </a:stretch>
          </a:blipFill>
        </p:spPr>
        <p:txBody>
          <a:bodyPr/>
          <a:lstStyle/>
          <a:p>
            <a:endParaRPr lang="en-MT"/>
          </a:p>
        </p:txBody>
      </p:sp>
      <p:sp>
        <p:nvSpPr>
          <p:cNvPr id="8" name="Freeform 8"/>
          <p:cNvSpPr/>
          <p:nvPr/>
        </p:nvSpPr>
        <p:spPr>
          <a:xfrm>
            <a:off x="6173961" y="4608758"/>
            <a:ext cx="4754772" cy="645459"/>
          </a:xfrm>
          <a:custGeom>
            <a:avLst/>
            <a:gdLst/>
            <a:ahLst/>
            <a:cxnLst/>
            <a:rect l="l" t="t" r="r" b="b"/>
            <a:pathLst>
              <a:path w="4754772" h="645459">
                <a:moveTo>
                  <a:pt x="0" y="0"/>
                </a:moveTo>
                <a:lnTo>
                  <a:pt x="4754772" y="0"/>
                </a:lnTo>
                <a:lnTo>
                  <a:pt x="4754772" y="645459"/>
                </a:lnTo>
                <a:lnTo>
                  <a:pt x="0" y="645459"/>
                </a:lnTo>
                <a:lnTo>
                  <a:pt x="0" y="0"/>
                </a:lnTo>
                <a:close/>
              </a:path>
            </a:pathLst>
          </a:custGeom>
          <a:blipFill>
            <a:blip r:embed="rId2"/>
            <a:stretch>
              <a:fillRect t="-13996" b="-13996"/>
            </a:stretch>
          </a:blipFill>
        </p:spPr>
        <p:txBody>
          <a:bodyPr/>
          <a:lstStyle/>
          <a:p>
            <a:endParaRPr lang="en-MT"/>
          </a:p>
        </p:txBody>
      </p:sp>
      <p:grpSp>
        <p:nvGrpSpPr>
          <p:cNvPr id="9" name="Group 9"/>
          <p:cNvGrpSpPr/>
          <p:nvPr/>
        </p:nvGrpSpPr>
        <p:grpSpPr>
          <a:xfrm>
            <a:off x="11324755" y="1028700"/>
            <a:ext cx="5934545" cy="3955795"/>
            <a:chOff x="0" y="0"/>
            <a:chExt cx="737689" cy="491722"/>
          </a:xfrm>
        </p:grpSpPr>
        <p:sp>
          <p:nvSpPr>
            <p:cNvPr id="10" name="Freeform 10"/>
            <p:cNvSpPr/>
            <p:nvPr/>
          </p:nvSpPr>
          <p:spPr>
            <a:xfrm>
              <a:off x="0" y="0"/>
              <a:ext cx="737689" cy="491722"/>
            </a:xfrm>
            <a:custGeom>
              <a:avLst/>
              <a:gdLst/>
              <a:ahLst/>
              <a:cxnLst/>
              <a:rect l="l" t="t" r="r" b="b"/>
              <a:pathLst>
                <a:path w="737689" h="491722">
                  <a:moveTo>
                    <a:pt x="30005" y="0"/>
                  </a:moveTo>
                  <a:lnTo>
                    <a:pt x="707684" y="0"/>
                  </a:lnTo>
                  <a:cubicBezTo>
                    <a:pt x="715642" y="0"/>
                    <a:pt x="723274" y="3161"/>
                    <a:pt x="728901" y="8788"/>
                  </a:cubicBezTo>
                  <a:cubicBezTo>
                    <a:pt x="734528" y="14415"/>
                    <a:pt x="737689" y="22047"/>
                    <a:pt x="737689" y="30005"/>
                  </a:cubicBezTo>
                  <a:lnTo>
                    <a:pt x="737689" y="461717"/>
                  </a:lnTo>
                  <a:cubicBezTo>
                    <a:pt x="737689" y="478288"/>
                    <a:pt x="724255" y="491722"/>
                    <a:pt x="707684" y="491722"/>
                  </a:cubicBezTo>
                  <a:lnTo>
                    <a:pt x="30005" y="491722"/>
                  </a:lnTo>
                  <a:cubicBezTo>
                    <a:pt x="13434" y="491722"/>
                    <a:pt x="0" y="478288"/>
                    <a:pt x="0" y="461717"/>
                  </a:cubicBezTo>
                  <a:lnTo>
                    <a:pt x="0" y="30005"/>
                  </a:lnTo>
                  <a:cubicBezTo>
                    <a:pt x="0" y="13434"/>
                    <a:pt x="13434" y="0"/>
                    <a:pt x="30005" y="0"/>
                  </a:cubicBezTo>
                  <a:close/>
                </a:path>
              </a:pathLst>
            </a:custGeom>
            <a:blipFill>
              <a:blip r:embed="rId3"/>
              <a:stretch>
                <a:fillRect l="-47472" t="-26520" r="-4809" b="-25921"/>
              </a:stretch>
            </a:blipFill>
          </p:spPr>
          <p:txBody>
            <a:bodyPr/>
            <a:lstStyle/>
            <a:p>
              <a:endParaRPr lang="en-MT"/>
            </a:p>
          </p:txBody>
        </p:sp>
      </p:grpSp>
      <p:grpSp>
        <p:nvGrpSpPr>
          <p:cNvPr id="11" name="Group 11"/>
          <p:cNvGrpSpPr/>
          <p:nvPr/>
        </p:nvGrpSpPr>
        <p:grpSpPr>
          <a:xfrm>
            <a:off x="6062980" y="1028700"/>
            <a:ext cx="4976734" cy="3996083"/>
            <a:chOff x="0" y="0"/>
            <a:chExt cx="709064" cy="569345"/>
          </a:xfrm>
        </p:grpSpPr>
        <p:sp>
          <p:nvSpPr>
            <p:cNvPr id="12" name="Freeform 12"/>
            <p:cNvSpPr/>
            <p:nvPr/>
          </p:nvSpPr>
          <p:spPr>
            <a:xfrm>
              <a:off x="0" y="0"/>
              <a:ext cx="709064" cy="569345"/>
            </a:xfrm>
            <a:custGeom>
              <a:avLst/>
              <a:gdLst/>
              <a:ahLst/>
              <a:cxnLst/>
              <a:rect l="l" t="t" r="r" b="b"/>
              <a:pathLst>
                <a:path w="709064" h="569345">
                  <a:moveTo>
                    <a:pt x="35779" y="0"/>
                  </a:moveTo>
                  <a:lnTo>
                    <a:pt x="673285" y="0"/>
                  </a:lnTo>
                  <a:cubicBezTo>
                    <a:pt x="693046" y="0"/>
                    <a:pt x="709064" y="16019"/>
                    <a:pt x="709064" y="35779"/>
                  </a:cubicBezTo>
                  <a:lnTo>
                    <a:pt x="709064" y="533566"/>
                  </a:lnTo>
                  <a:cubicBezTo>
                    <a:pt x="709064" y="543055"/>
                    <a:pt x="705295" y="552156"/>
                    <a:pt x="698585" y="558866"/>
                  </a:cubicBezTo>
                  <a:cubicBezTo>
                    <a:pt x="691875" y="565576"/>
                    <a:pt x="682774" y="569345"/>
                    <a:pt x="673285" y="569345"/>
                  </a:cubicBezTo>
                  <a:lnTo>
                    <a:pt x="35779" y="569345"/>
                  </a:lnTo>
                  <a:cubicBezTo>
                    <a:pt x="26290" y="569345"/>
                    <a:pt x="17189" y="565576"/>
                    <a:pt x="10480" y="558866"/>
                  </a:cubicBezTo>
                  <a:cubicBezTo>
                    <a:pt x="3770" y="552156"/>
                    <a:pt x="0" y="543055"/>
                    <a:pt x="0" y="533566"/>
                  </a:cubicBezTo>
                  <a:lnTo>
                    <a:pt x="0" y="35779"/>
                  </a:lnTo>
                  <a:cubicBezTo>
                    <a:pt x="0" y="26290"/>
                    <a:pt x="3770" y="17189"/>
                    <a:pt x="10480" y="10480"/>
                  </a:cubicBezTo>
                  <a:cubicBezTo>
                    <a:pt x="17189" y="3770"/>
                    <a:pt x="26290" y="0"/>
                    <a:pt x="35779" y="0"/>
                  </a:cubicBezTo>
                  <a:close/>
                </a:path>
              </a:pathLst>
            </a:custGeom>
            <a:blipFill>
              <a:blip r:embed="rId4"/>
              <a:stretch>
                <a:fillRect l="-19058" t="-26223" r="-33312" b="-400"/>
              </a:stretch>
            </a:blipFill>
          </p:spPr>
          <p:txBody>
            <a:bodyPr/>
            <a:lstStyle/>
            <a:p>
              <a:endParaRPr lang="en-MT"/>
            </a:p>
          </p:txBody>
        </p:sp>
      </p:grpSp>
      <p:grpSp>
        <p:nvGrpSpPr>
          <p:cNvPr id="13" name="Group 13"/>
          <p:cNvGrpSpPr/>
          <p:nvPr/>
        </p:nvGrpSpPr>
        <p:grpSpPr>
          <a:xfrm>
            <a:off x="6062980" y="5254217"/>
            <a:ext cx="4976734" cy="3996083"/>
            <a:chOff x="0" y="0"/>
            <a:chExt cx="709064" cy="569345"/>
          </a:xfrm>
        </p:grpSpPr>
        <p:sp>
          <p:nvSpPr>
            <p:cNvPr id="14" name="Freeform 14"/>
            <p:cNvSpPr/>
            <p:nvPr/>
          </p:nvSpPr>
          <p:spPr>
            <a:xfrm>
              <a:off x="0" y="0"/>
              <a:ext cx="709064" cy="569345"/>
            </a:xfrm>
            <a:custGeom>
              <a:avLst/>
              <a:gdLst/>
              <a:ahLst/>
              <a:cxnLst/>
              <a:rect l="l" t="t" r="r" b="b"/>
              <a:pathLst>
                <a:path w="709064" h="569345">
                  <a:moveTo>
                    <a:pt x="35779" y="0"/>
                  </a:moveTo>
                  <a:lnTo>
                    <a:pt x="673285" y="0"/>
                  </a:lnTo>
                  <a:cubicBezTo>
                    <a:pt x="693046" y="0"/>
                    <a:pt x="709064" y="16019"/>
                    <a:pt x="709064" y="35779"/>
                  </a:cubicBezTo>
                  <a:lnTo>
                    <a:pt x="709064" y="533566"/>
                  </a:lnTo>
                  <a:cubicBezTo>
                    <a:pt x="709064" y="543055"/>
                    <a:pt x="705295" y="552156"/>
                    <a:pt x="698585" y="558866"/>
                  </a:cubicBezTo>
                  <a:cubicBezTo>
                    <a:pt x="691875" y="565576"/>
                    <a:pt x="682774" y="569345"/>
                    <a:pt x="673285" y="569345"/>
                  </a:cubicBezTo>
                  <a:lnTo>
                    <a:pt x="35779" y="569345"/>
                  </a:lnTo>
                  <a:cubicBezTo>
                    <a:pt x="26290" y="569345"/>
                    <a:pt x="17189" y="565576"/>
                    <a:pt x="10480" y="558866"/>
                  </a:cubicBezTo>
                  <a:cubicBezTo>
                    <a:pt x="3770" y="552156"/>
                    <a:pt x="0" y="543055"/>
                    <a:pt x="0" y="533566"/>
                  </a:cubicBezTo>
                  <a:lnTo>
                    <a:pt x="0" y="35779"/>
                  </a:lnTo>
                  <a:cubicBezTo>
                    <a:pt x="0" y="26290"/>
                    <a:pt x="3770" y="17189"/>
                    <a:pt x="10480" y="10480"/>
                  </a:cubicBezTo>
                  <a:cubicBezTo>
                    <a:pt x="17189" y="3770"/>
                    <a:pt x="26290" y="0"/>
                    <a:pt x="35779" y="0"/>
                  </a:cubicBezTo>
                  <a:close/>
                </a:path>
              </a:pathLst>
            </a:custGeom>
            <a:blipFill>
              <a:blip r:embed="rId5"/>
              <a:stretch>
                <a:fillRect l="-10974" r="-9688"/>
              </a:stretch>
            </a:blipFill>
          </p:spPr>
          <p:txBody>
            <a:bodyPr/>
            <a:lstStyle/>
            <a:p>
              <a:endParaRPr lang="en-MT"/>
            </a:p>
          </p:txBody>
        </p:sp>
      </p:grpSp>
      <p:sp>
        <p:nvSpPr>
          <p:cNvPr id="15" name="TextBox 15"/>
          <p:cNvSpPr txBox="1"/>
          <p:nvPr/>
        </p:nvSpPr>
        <p:spPr>
          <a:xfrm>
            <a:off x="1028700" y="1266062"/>
            <a:ext cx="1026964" cy="244627"/>
          </a:xfrm>
          <a:prstGeom prst="rect">
            <a:avLst/>
          </a:prstGeom>
        </p:spPr>
        <p:txBody>
          <a:bodyPr lIns="0" tIns="0" rIns="0" bIns="0" rtlCol="0" anchor="t">
            <a:spAutoFit/>
          </a:bodyPr>
          <a:lstStyle/>
          <a:p>
            <a:pPr algn="l">
              <a:lnSpc>
                <a:spcPts val="1620"/>
              </a:lnSpc>
            </a:pPr>
            <a:r>
              <a:rPr lang="en-US" sz="2189">
                <a:solidFill>
                  <a:srgbClr val="FFFFFF"/>
                </a:solidFill>
                <a:latin typeface="Saira"/>
                <a:ea typeface="Saira"/>
                <a:cs typeface="Saira"/>
                <a:sym typeface="Saira"/>
              </a:rPr>
              <a:t>Page 6</a:t>
            </a:r>
          </a:p>
        </p:txBody>
      </p:sp>
      <p:sp>
        <p:nvSpPr>
          <p:cNvPr id="16" name="Freeform 16"/>
          <p:cNvSpPr/>
          <p:nvPr/>
        </p:nvSpPr>
        <p:spPr>
          <a:xfrm>
            <a:off x="1392225" y="4621476"/>
            <a:ext cx="4270705" cy="726036"/>
          </a:xfrm>
          <a:custGeom>
            <a:avLst/>
            <a:gdLst/>
            <a:ahLst/>
            <a:cxnLst/>
            <a:rect l="l" t="t" r="r" b="b"/>
            <a:pathLst>
              <a:path w="4270705" h="726036">
                <a:moveTo>
                  <a:pt x="0" y="0"/>
                </a:moveTo>
                <a:lnTo>
                  <a:pt x="4270705" y="0"/>
                </a:lnTo>
                <a:lnTo>
                  <a:pt x="4270705" y="726037"/>
                </a:lnTo>
                <a:lnTo>
                  <a:pt x="0" y="726037"/>
                </a:lnTo>
                <a:lnTo>
                  <a:pt x="0" y="0"/>
                </a:lnTo>
                <a:close/>
              </a:path>
            </a:pathLst>
          </a:custGeom>
          <a:blipFill>
            <a:blip r:embed="rId2"/>
            <a:stretch>
              <a:fillRect b="-2203"/>
            </a:stretch>
          </a:blipFill>
        </p:spPr>
        <p:txBody>
          <a:bodyPr/>
          <a:lstStyle/>
          <a:p>
            <a:endParaRPr lang="en-MT"/>
          </a:p>
        </p:txBody>
      </p:sp>
      <p:grpSp>
        <p:nvGrpSpPr>
          <p:cNvPr id="17" name="Group 17"/>
          <p:cNvGrpSpPr/>
          <p:nvPr/>
        </p:nvGrpSpPr>
        <p:grpSpPr>
          <a:xfrm>
            <a:off x="1332671" y="1028700"/>
            <a:ext cx="4270705" cy="3996083"/>
            <a:chOff x="0" y="0"/>
            <a:chExt cx="530867" cy="496730"/>
          </a:xfrm>
        </p:grpSpPr>
        <p:sp>
          <p:nvSpPr>
            <p:cNvPr id="18" name="Freeform 18"/>
            <p:cNvSpPr/>
            <p:nvPr/>
          </p:nvSpPr>
          <p:spPr>
            <a:xfrm>
              <a:off x="0" y="0"/>
              <a:ext cx="530867" cy="496730"/>
            </a:xfrm>
            <a:custGeom>
              <a:avLst/>
              <a:gdLst/>
              <a:ahLst/>
              <a:cxnLst/>
              <a:rect l="l" t="t" r="r" b="b"/>
              <a:pathLst>
                <a:path w="530867" h="496730">
                  <a:moveTo>
                    <a:pt x="41694" y="0"/>
                  </a:moveTo>
                  <a:lnTo>
                    <a:pt x="489172" y="0"/>
                  </a:lnTo>
                  <a:cubicBezTo>
                    <a:pt x="512199" y="0"/>
                    <a:pt x="530867" y="18667"/>
                    <a:pt x="530867" y="41694"/>
                  </a:cubicBezTo>
                  <a:lnTo>
                    <a:pt x="530867" y="455036"/>
                  </a:lnTo>
                  <a:cubicBezTo>
                    <a:pt x="530867" y="466094"/>
                    <a:pt x="526474" y="476699"/>
                    <a:pt x="518655" y="484518"/>
                  </a:cubicBezTo>
                  <a:cubicBezTo>
                    <a:pt x="510835" y="492337"/>
                    <a:pt x="500230" y="496730"/>
                    <a:pt x="489172" y="496730"/>
                  </a:cubicBezTo>
                  <a:lnTo>
                    <a:pt x="41694" y="496730"/>
                  </a:lnTo>
                  <a:cubicBezTo>
                    <a:pt x="18667" y="496730"/>
                    <a:pt x="0" y="478063"/>
                    <a:pt x="0" y="455036"/>
                  </a:cubicBezTo>
                  <a:lnTo>
                    <a:pt x="0" y="41694"/>
                  </a:lnTo>
                  <a:cubicBezTo>
                    <a:pt x="0" y="18667"/>
                    <a:pt x="18667" y="0"/>
                    <a:pt x="41694" y="0"/>
                  </a:cubicBezTo>
                  <a:close/>
                </a:path>
              </a:pathLst>
            </a:custGeom>
            <a:blipFill>
              <a:blip r:embed="rId6"/>
              <a:stretch>
                <a:fillRect t="-5768" b="-5768"/>
              </a:stretch>
            </a:blipFill>
          </p:spPr>
          <p:txBody>
            <a:bodyPr/>
            <a:lstStyle/>
            <a:p>
              <a:endParaRPr lang="en-MT"/>
            </a:p>
          </p:txBody>
        </p:sp>
      </p:grpSp>
      <p:sp>
        <p:nvSpPr>
          <p:cNvPr id="19" name="Freeform 19"/>
          <p:cNvSpPr/>
          <p:nvPr/>
        </p:nvSpPr>
        <p:spPr>
          <a:xfrm>
            <a:off x="1332671" y="8903281"/>
            <a:ext cx="4270705" cy="726036"/>
          </a:xfrm>
          <a:custGeom>
            <a:avLst/>
            <a:gdLst/>
            <a:ahLst/>
            <a:cxnLst/>
            <a:rect l="l" t="t" r="r" b="b"/>
            <a:pathLst>
              <a:path w="4270705" h="726036">
                <a:moveTo>
                  <a:pt x="0" y="0"/>
                </a:moveTo>
                <a:lnTo>
                  <a:pt x="4270705" y="0"/>
                </a:lnTo>
                <a:lnTo>
                  <a:pt x="4270705" y="726036"/>
                </a:lnTo>
                <a:lnTo>
                  <a:pt x="0" y="726036"/>
                </a:lnTo>
                <a:lnTo>
                  <a:pt x="0" y="0"/>
                </a:lnTo>
                <a:close/>
              </a:path>
            </a:pathLst>
          </a:custGeom>
          <a:blipFill>
            <a:blip r:embed="rId2"/>
            <a:stretch>
              <a:fillRect b="-2203"/>
            </a:stretch>
          </a:blipFill>
        </p:spPr>
        <p:txBody>
          <a:bodyPr/>
          <a:lstStyle/>
          <a:p>
            <a:endParaRPr lang="en-MT"/>
          </a:p>
        </p:txBody>
      </p:sp>
      <p:grpSp>
        <p:nvGrpSpPr>
          <p:cNvPr id="20" name="Group 20"/>
          <p:cNvGrpSpPr/>
          <p:nvPr/>
        </p:nvGrpSpPr>
        <p:grpSpPr>
          <a:xfrm>
            <a:off x="1332671" y="5262217"/>
            <a:ext cx="4270705" cy="3996083"/>
            <a:chOff x="0" y="0"/>
            <a:chExt cx="530867" cy="496730"/>
          </a:xfrm>
        </p:grpSpPr>
        <p:sp>
          <p:nvSpPr>
            <p:cNvPr id="21" name="Freeform 21"/>
            <p:cNvSpPr/>
            <p:nvPr/>
          </p:nvSpPr>
          <p:spPr>
            <a:xfrm>
              <a:off x="0" y="0"/>
              <a:ext cx="530867" cy="496730"/>
            </a:xfrm>
            <a:custGeom>
              <a:avLst/>
              <a:gdLst/>
              <a:ahLst/>
              <a:cxnLst/>
              <a:rect l="l" t="t" r="r" b="b"/>
              <a:pathLst>
                <a:path w="530867" h="496730">
                  <a:moveTo>
                    <a:pt x="41694" y="0"/>
                  </a:moveTo>
                  <a:lnTo>
                    <a:pt x="489172" y="0"/>
                  </a:lnTo>
                  <a:cubicBezTo>
                    <a:pt x="512199" y="0"/>
                    <a:pt x="530867" y="18667"/>
                    <a:pt x="530867" y="41694"/>
                  </a:cubicBezTo>
                  <a:lnTo>
                    <a:pt x="530867" y="455036"/>
                  </a:lnTo>
                  <a:cubicBezTo>
                    <a:pt x="530867" y="466094"/>
                    <a:pt x="526474" y="476699"/>
                    <a:pt x="518655" y="484518"/>
                  </a:cubicBezTo>
                  <a:cubicBezTo>
                    <a:pt x="510835" y="492337"/>
                    <a:pt x="500230" y="496730"/>
                    <a:pt x="489172" y="496730"/>
                  </a:cubicBezTo>
                  <a:lnTo>
                    <a:pt x="41694" y="496730"/>
                  </a:lnTo>
                  <a:cubicBezTo>
                    <a:pt x="18667" y="496730"/>
                    <a:pt x="0" y="478063"/>
                    <a:pt x="0" y="455036"/>
                  </a:cubicBezTo>
                  <a:lnTo>
                    <a:pt x="0" y="41694"/>
                  </a:lnTo>
                  <a:cubicBezTo>
                    <a:pt x="0" y="18667"/>
                    <a:pt x="18667" y="0"/>
                    <a:pt x="41694" y="0"/>
                  </a:cubicBezTo>
                  <a:close/>
                </a:path>
              </a:pathLst>
            </a:custGeom>
            <a:blipFill>
              <a:blip r:embed="rId7"/>
              <a:stretch>
                <a:fillRect l="-9210" r="-15203"/>
              </a:stretch>
            </a:blipFill>
          </p:spPr>
          <p:txBody>
            <a:bodyPr/>
            <a:lstStyle/>
            <a:p>
              <a:endParaRPr lang="en-MT"/>
            </a:p>
          </p:txBody>
        </p:sp>
      </p:grpSp>
      <p:grpSp>
        <p:nvGrpSpPr>
          <p:cNvPr id="22" name="Group 22"/>
          <p:cNvGrpSpPr/>
          <p:nvPr/>
        </p:nvGrpSpPr>
        <p:grpSpPr>
          <a:xfrm>
            <a:off x="11439763" y="5254217"/>
            <a:ext cx="5934545" cy="3955795"/>
            <a:chOff x="0" y="0"/>
            <a:chExt cx="737689" cy="491722"/>
          </a:xfrm>
        </p:grpSpPr>
        <p:sp>
          <p:nvSpPr>
            <p:cNvPr id="23" name="Freeform 23"/>
            <p:cNvSpPr/>
            <p:nvPr/>
          </p:nvSpPr>
          <p:spPr>
            <a:xfrm>
              <a:off x="0" y="0"/>
              <a:ext cx="737689" cy="491722"/>
            </a:xfrm>
            <a:custGeom>
              <a:avLst/>
              <a:gdLst/>
              <a:ahLst/>
              <a:cxnLst/>
              <a:rect l="l" t="t" r="r" b="b"/>
              <a:pathLst>
                <a:path w="737689" h="491722">
                  <a:moveTo>
                    <a:pt x="30005" y="0"/>
                  </a:moveTo>
                  <a:lnTo>
                    <a:pt x="707684" y="0"/>
                  </a:lnTo>
                  <a:cubicBezTo>
                    <a:pt x="715642" y="0"/>
                    <a:pt x="723274" y="3161"/>
                    <a:pt x="728901" y="8788"/>
                  </a:cubicBezTo>
                  <a:cubicBezTo>
                    <a:pt x="734528" y="14415"/>
                    <a:pt x="737689" y="22047"/>
                    <a:pt x="737689" y="30005"/>
                  </a:cubicBezTo>
                  <a:lnTo>
                    <a:pt x="737689" y="461717"/>
                  </a:lnTo>
                  <a:cubicBezTo>
                    <a:pt x="737689" y="478288"/>
                    <a:pt x="724255" y="491722"/>
                    <a:pt x="707684" y="491722"/>
                  </a:cubicBezTo>
                  <a:lnTo>
                    <a:pt x="30005" y="491722"/>
                  </a:lnTo>
                  <a:cubicBezTo>
                    <a:pt x="13434" y="491722"/>
                    <a:pt x="0" y="478288"/>
                    <a:pt x="0" y="461717"/>
                  </a:cubicBezTo>
                  <a:lnTo>
                    <a:pt x="0" y="30005"/>
                  </a:lnTo>
                  <a:cubicBezTo>
                    <a:pt x="0" y="13434"/>
                    <a:pt x="13434" y="0"/>
                    <a:pt x="30005" y="0"/>
                  </a:cubicBezTo>
                  <a:close/>
                </a:path>
              </a:pathLst>
            </a:custGeom>
            <a:blipFill>
              <a:blip r:embed="rId8"/>
              <a:stretch>
                <a:fillRect t="-4398" b="-24620"/>
              </a:stretch>
            </a:blipFill>
          </p:spPr>
          <p:txBody>
            <a:bodyPr/>
            <a:lstStyle/>
            <a:p>
              <a:endParaRPr lang="en-MT"/>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10800000">
            <a:off x="16042" y="6667500"/>
            <a:ext cx="18288000" cy="3622278"/>
            <a:chOff x="0" y="0"/>
            <a:chExt cx="5009862" cy="1864988"/>
          </a:xfr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path path="circle">
              <a:fillToRect l="100000" t="100000"/>
            </a:path>
            <a:tileRect r="-100000" b="-100000"/>
          </a:gradFill>
        </p:grpSpPr>
        <p:sp>
          <p:nvSpPr>
            <p:cNvPr id="6" name="TextBox 6"/>
            <p:cNvSpPr txBox="1"/>
            <p:nvPr/>
          </p:nvSpPr>
          <p:spPr>
            <a:xfrm>
              <a:off x="0" y="85725"/>
              <a:ext cx="5009862" cy="1779263"/>
            </a:xfrm>
            <a:prstGeom prst="rect">
              <a:avLst/>
            </a:prstGeom>
            <a:grpFill/>
          </p:spPr>
          <p:txBody>
            <a:bodyPr lIns="50800" tIns="50800" rIns="50800" bIns="50800" rtlCol="0" anchor="ctr"/>
            <a:lstStyle/>
            <a:p>
              <a:pPr algn="ctr">
                <a:lnSpc>
                  <a:spcPts val="1620"/>
                </a:lnSpc>
              </a:pPr>
              <a:endParaRPr/>
            </a:p>
          </p:txBody>
        </p:sp>
        <p:sp>
          <p:nvSpPr>
            <p:cNvPr id="5" name="Freeform 5"/>
            <p:cNvSpPr/>
            <p:nvPr/>
          </p:nvSpPr>
          <p:spPr>
            <a:xfrm>
              <a:off x="0" y="0"/>
              <a:ext cx="5009862" cy="1864988"/>
            </a:xfrm>
            <a:custGeom>
              <a:avLst/>
              <a:gdLst/>
              <a:ahLst/>
              <a:cxnLst/>
              <a:rect l="l" t="t" r="r" b="b"/>
              <a:pathLst>
                <a:path w="5009862" h="1864988">
                  <a:moveTo>
                    <a:pt x="0" y="0"/>
                  </a:moveTo>
                  <a:lnTo>
                    <a:pt x="5009862" y="0"/>
                  </a:lnTo>
                  <a:lnTo>
                    <a:pt x="5009862" y="1864988"/>
                  </a:lnTo>
                  <a:lnTo>
                    <a:pt x="0" y="1864988"/>
                  </a:lnTo>
                  <a:close/>
                </a:path>
              </a:pathLst>
            </a:custGeom>
            <a:solidFill>
              <a:schemeClr val="tx2"/>
            </a:solidFill>
          </p:spPr>
          <p:txBody>
            <a:bodyPr/>
            <a:lstStyle/>
            <a:p>
              <a:endParaRPr lang="en-MT"/>
            </a:p>
          </p:txBody>
        </p:sp>
      </p:grpSp>
      <p:sp>
        <p:nvSpPr>
          <p:cNvPr id="2" name="Freeform 2"/>
          <p:cNvSpPr/>
          <p:nvPr/>
        </p:nvSpPr>
        <p:spPr>
          <a:xfrm>
            <a:off x="3367499" y="738698"/>
            <a:ext cx="11553001" cy="658329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3333"/>
            </a:stretch>
          </a:blipFill>
        </p:spPr>
        <p:txBody>
          <a:bodyPr/>
          <a:lstStyle/>
          <a:p>
            <a:endParaRPr lang="en-MT"/>
          </a:p>
        </p:txBody>
      </p:sp>
      <p:sp>
        <p:nvSpPr>
          <p:cNvPr id="7" name="TextBox 7"/>
          <p:cNvSpPr txBox="1"/>
          <p:nvPr/>
        </p:nvSpPr>
        <p:spPr>
          <a:xfrm>
            <a:off x="5494354" y="8112722"/>
            <a:ext cx="7331376" cy="1290803"/>
          </a:xfrm>
          <a:prstGeom prst="rect">
            <a:avLst/>
          </a:prstGeom>
        </p:spPr>
        <p:txBody>
          <a:bodyPr wrap="square" lIns="0" tIns="0" rIns="0" bIns="0" rtlCol="0" anchor="t">
            <a:spAutoFit/>
          </a:bodyPr>
          <a:lstStyle/>
          <a:p>
            <a:pPr algn="l">
              <a:lnSpc>
                <a:spcPts val="9553"/>
              </a:lnSpc>
            </a:pPr>
            <a:r>
              <a:rPr lang="en-US" sz="9553" b="1" dirty="0">
                <a:solidFill>
                  <a:srgbClr val="FFFFFF"/>
                </a:solidFill>
                <a:latin typeface="Saira Bold"/>
                <a:ea typeface="Saira Bold"/>
                <a:cs typeface="Saira Bold"/>
                <a:sym typeface="Saira Bold"/>
              </a:rPr>
              <a:t>THANK YOU</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EBCE3-2844-A513-1944-8B3F3E5A8AAF}"/>
              </a:ext>
            </a:extLst>
          </p:cNvPr>
          <p:cNvPicPr>
            <a:picLocks noChangeAspect="1"/>
          </p:cNvPicPr>
          <p:nvPr/>
        </p:nvPicPr>
        <p:blipFill>
          <a:blip r:embed="rId2"/>
          <a:stretch>
            <a:fillRect/>
          </a:stretch>
        </p:blipFill>
        <p:spPr>
          <a:xfrm>
            <a:off x="13709719" y="266629"/>
            <a:ext cx="4279763" cy="1646063"/>
          </a:xfrm>
          <a:prstGeom prst="rect">
            <a:avLst/>
          </a:prstGeom>
        </p:spPr>
      </p:pic>
      <p:pic>
        <p:nvPicPr>
          <p:cNvPr id="8" name="Picture 7">
            <a:extLst>
              <a:ext uri="{FF2B5EF4-FFF2-40B4-BE49-F238E27FC236}">
                <a16:creationId xmlns:a16="http://schemas.microsoft.com/office/drawing/2014/main" id="{19F16646-2F96-B133-FF2D-2EA05AA174A5}"/>
              </a:ext>
            </a:extLst>
          </p:cNvPr>
          <p:cNvPicPr>
            <a:picLocks noChangeAspect="1"/>
          </p:cNvPicPr>
          <p:nvPr/>
        </p:nvPicPr>
        <p:blipFill>
          <a:blip r:embed="rId3"/>
          <a:stretch>
            <a:fillRect/>
          </a:stretch>
        </p:blipFill>
        <p:spPr>
          <a:xfrm>
            <a:off x="1158240" y="2070305"/>
            <a:ext cx="15590520" cy="7950068"/>
          </a:xfrm>
          <a:prstGeom prst="rect">
            <a:avLst/>
          </a:prstGeom>
        </p:spPr>
      </p:pic>
    </p:spTree>
    <p:extLst>
      <p:ext uri="{BB962C8B-B14F-4D97-AF65-F5344CB8AC3E}">
        <p14:creationId xmlns:p14="http://schemas.microsoft.com/office/powerpoint/2010/main" val="162185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351A-1360-C2F2-B503-FF4C54E1B448}"/>
              </a:ext>
            </a:extLst>
          </p:cNvPr>
          <p:cNvSpPr>
            <a:spLocks noGrp="1"/>
          </p:cNvSpPr>
          <p:nvPr>
            <p:ph type="title"/>
          </p:nvPr>
        </p:nvSpPr>
        <p:spPr/>
        <p:txBody>
          <a:bodyPr/>
          <a:lstStyle/>
          <a:p>
            <a:r>
              <a:rPr lang="en-US" dirty="0"/>
              <a:t>Serving our community</a:t>
            </a:r>
          </a:p>
        </p:txBody>
      </p:sp>
      <p:sp>
        <p:nvSpPr>
          <p:cNvPr id="3" name="Content Placeholder 2">
            <a:extLst>
              <a:ext uri="{FF2B5EF4-FFF2-40B4-BE49-F238E27FC236}">
                <a16:creationId xmlns:a16="http://schemas.microsoft.com/office/drawing/2014/main" id="{8642A128-14CF-3B82-EFEB-B20B27E9C9C3}"/>
              </a:ext>
            </a:extLst>
          </p:cNvPr>
          <p:cNvSpPr>
            <a:spLocks noGrp="1"/>
          </p:cNvSpPr>
          <p:nvPr>
            <p:ph idx="1"/>
          </p:nvPr>
        </p:nvSpPr>
        <p:spPr/>
        <p:txBody>
          <a:bodyPr/>
          <a:lstStyle/>
          <a:p>
            <a:r>
              <a:rPr lang="en-US" dirty="0"/>
              <a:t>What unites us</a:t>
            </a:r>
          </a:p>
          <a:p>
            <a:r>
              <a:rPr lang="en-US" dirty="0"/>
              <a:t>Integrity </a:t>
            </a:r>
          </a:p>
          <a:p>
            <a:r>
              <a:rPr lang="en-US" dirty="0"/>
              <a:t>High Quality Research</a:t>
            </a:r>
          </a:p>
          <a:p>
            <a:r>
              <a:rPr lang="en-US" dirty="0"/>
              <a:t>Compassion</a:t>
            </a:r>
          </a:p>
          <a:p>
            <a:r>
              <a:rPr lang="en-US" dirty="0"/>
              <a:t>Commitment to collaboration</a:t>
            </a:r>
          </a:p>
        </p:txBody>
      </p:sp>
    </p:spTree>
    <p:extLst>
      <p:ext uri="{BB962C8B-B14F-4D97-AF65-F5344CB8AC3E}">
        <p14:creationId xmlns:p14="http://schemas.microsoft.com/office/powerpoint/2010/main" val="183586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604C-82ED-29CE-F55F-A3DDE4709C3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16A3F328-69D9-2D9A-2F04-1C40942B7C1A}"/>
              </a:ext>
            </a:extLst>
          </p:cNvPr>
          <p:cNvGraphicFramePr>
            <a:graphicFrameLocks noGrp="1"/>
          </p:cNvGraphicFramePr>
          <p:nvPr>
            <p:ph idx="1"/>
          </p:nvPr>
        </p:nvGraphicFramePr>
        <p:xfrm>
          <a:off x="1257302" y="547688"/>
          <a:ext cx="3369149" cy="9303168"/>
        </p:xfrm>
        <a:graphic>
          <a:graphicData uri="http://schemas.openxmlformats.org/drawingml/2006/table">
            <a:tbl>
              <a:tblPr firstRow="1" firstCol="1" bandRow="1">
                <a:tableStyleId>{5C22544A-7EE6-4342-B048-85BDC9FD1C3A}</a:tableStyleId>
              </a:tblPr>
              <a:tblGrid>
                <a:gridCol w="3369149">
                  <a:extLst>
                    <a:ext uri="{9D8B030D-6E8A-4147-A177-3AD203B41FA5}">
                      <a16:colId xmlns:a16="http://schemas.microsoft.com/office/drawing/2014/main" val="2048637064"/>
                    </a:ext>
                  </a:extLst>
                </a:gridCol>
              </a:tblGrid>
              <a:tr h="332256">
                <a:tc>
                  <a:txBody>
                    <a:bodyPr/>
                    <a:lstStyle/>
                    <a:p>
                      <a:r>
                        <a:rPr lang="en-GB" sz="1500" kern="100">
                          <a:effectLst/>
                        </a:rPr>
                        <a:t>Australia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253708279"/>
                  </a:ext>
                </a:extLst>
              </a:tr>
              <a:tr h="332256">
                <a:tc>
                  <a:txBody>
                    <a:bodyPr/>
                    <a:lstStyle/>
                    <a:p>
                      <a:r>
                        <a:rPr lang="en-GB" sz="1500" kern="100">
                          <a:effectLst/>
                        </a:rPr>
                        <a:t>Azerbaijan</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4077500552"/>
                  </a:ext>
                </a:extLst>
              </a:tr>
              <a:tr h="332256">
                <a:tc>
                  <a:txBody>
                    <a:bodyPr/>
                    <a:lstStyle/>
                    <a:p>
                      <a:r>
                        <a:rPr lang="en-GB" sz="1500" kern="100">
                          <a:effectLst/>
                        </a:rPr>
                        <a:t>Belgium</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73960665"/>
                  </a:ext>
                </a:extLst>
              </a:tr>
              <a:tr h="332256">
                <a:tc>
                  <a:txBody>
                    <a:bodyPr/>
                    <a:lstStyle/>
                    <a:p>
                      <a:r>
                        <a:rPr lang="en-GB" sz="1500" kern="100">
                          <a:effectLst/>
                        </a:rPr>
                        <a:t>Canada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428515096"/>
                  </a:ext>
                </a:extLst>
              </a:tr>
              <a:tr h="332256">
                <a:tc>
                  <a:txBody>
                    <a:bodyPr/>
                    <a:lstStyle/>
                    <a:p>
                      <a:r>
                        <a:rPr lang="en-GB" sz="1500" kern="100">
                          <a:effectLst/>
                        </a:rPr>
                        <a:t>Chile</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654238233"/>
                  </a:ext>
                </a:extLst>
              </a:tr>
              <a:tr h="332256">
                <a:tc>
                  <a:txBody>
                    <a:bodyPr/>
                    <a:lstStyle/>
                    <a:p>
                      <a:r>
                        <a:rPr lang="en-GB" sz="1500" kern="100">
                          <a:effectLst/>
                        </a:rPr>
                        <a:t>Cyprus</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986503205"/>
                  </a:ext>
                </a:extLst>
              </a:tr>
              <a:tr h="332256">
                <a:tc>
                  <a:txBody>
                    <a:bodyPr/>
                    <a:lstStyle/>
                    <a:p>
                      <a:r>
                        <a:rPr lang="en-GB" sz="1500" kern="100">
                          <a:effectLst/>
                        </a:rPr>
                        <a:t>Czech Republic</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434296404"/>
                  </a:ext>
                </a:extLst>
              </a:tr>
              <a:tr h="332256">
                <a:tc>
                  <a:txBody>
                    <a:bodyPr/>
                    <a:lstStyle/>
                    <a:p>
                      <a:r>
                        <a:rPr lang="en-GB" sz="1500" kern="100">
                          <a:effectLst/>
                        </a:rPr>
                        <a:t>Estonia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895443210"/>
                  </a:ext>
                </a:extLst>
              </a:tr>
              <a:tr h="332256">
                <a:tc>
                  <a:txBody>
                    <a:bodyPr/>
                    <a:lstStyle/>
                    <a:p>
                      <a:r>
                        <a:rPr lang="en-GB" sz="1500" kern="100">
                          <a:effectLst/>
                        </a:rPr>
                        <a:t>France</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2444858695"/>
                  </a:ext>
                </a:extLst>
              </a:tr>
              <a:tr h="332256">
                <a:tc>
                  <a:txBody>
                    <a:bodyPr/>
                    <a:lstStyle/>
                    <a:p>
                      <a:r>
                        <a:rPr lang="en-GB" sz="1500" kern="100">
                          <a:effectLst/>
                        </a:rPr>
                        <a:t>Germany</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497697148"/>
                  </a:ext>
                </a:extLst>
              </a:tr>
              <a:tr h="332256">
                <a:tc>
                  <a:txBody>
                    <a:bodyPr/>
                    <a:lstStyle/>
                    <a:p>
                      <a:r>
                        <a:rPr lang="en-GB" sz="1500" kern="100" dirty="0">
                          <a:effectLst/>
                        </a:rPr>
                        <a:t>Greece</a:t>
                      </a:r>
                      <a:endParaRPr lang="en-GB"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2563768189"/>
                  </a:ext>
                </a:extLst>
              </a:tr>
              <a:tr h="332256">
                <a:tc>
                  <a:txBody>
                    <a:bodyPr/>
                    <a:lstStyle/>
                    <a:p>
                      <a:r>
                        <a:rPr lang="en-GB" sz="1500" kern="100" dirty="0">
                          <a:effectLst/>
                        </a:rPr>
                        <a:t>India</a:t>
                      </a:r>
                      <a:endParaRPr lang="en-GB"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842022585"/>
                  </a:ext>
                </a:extLst>
              </a:tr>
              <a:tr h="332256">
                <a:tc>
                  <a:txBody>
                    <a:bodyPr/>
                    <a:lstStyle/>
                    <a:p>
                      <a:r>
                        <a:rPr lang="en-GB" sz="1500" kern="100" dirty="0">
                          <a:effectLst/>
                        </a:rPr>
                        <a:t>Ireland</a:t>
                      </a:r>
                      <a:endParaRPr lang="en-GB"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478574643"/>
                  </a:ext>
                </a:extLst>
              </a:tr>
              <a:tr h="332256">
                <a:tc>
                  <a:txBody>
                    <a:bodyPr/>
                    <a:lstStyle/>
                    <a:p>
                      <a:r>
                        <a:rPr lang="en-GB" sz="1500" kern="100">
                          <a:effectLst/>
                        </a:rPr>
                        <a:t>Kazakhstan</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2408866863"/>
                  </a:ext>
                </a:extLst>
              </a:tr>
              <a:tr h="332256">
                <a:tc>
                  <a:txBody>
                    <a:bodyPr/>
                    <a:lstStyle/>
                    <a:p>
                      <a:r>
                        <a:rPr lang="en-GB" sz="1500" kern="100">
                          <a:effectLst/>
                        </a:rPr>
                        <a:t>Latvia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21685770"/>
                  </a:ext>
                </a:extLst>
              </a:tr>
              <a:tr h="332256">
                <a:tc>
                  <a:txBody>
                    <a:bodyPr/>
                    <a:lstStyle/>
                    <a:p>
                      <a:r>
                        <a:rPr lang="en-GB" sz="1500" kern="100">
                          <a:effectLst/>
                        </a:rPr>
                        <a:t>Malta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256575980"/>
                  </a:ext>
                </a:extLst>
              </a:tr>
              <a:tr h="332256">
                <a:tc>
                  <a:txBody>
                    <a:bodyPr/>
                    <a:lstStyle/>
                    <a:p>
                      <a:r>
                        <a:rPr lang="en-GB" sz="1500" kern="100">
                          <a:effectLst/>
                        </a:rPr>
                        <a:t>Mexico</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136843302"/>
                  </a:ext>
                </a:extLst>
              </a:tr>
              <a:tr h="332256">
                <a:tc>
                  <a:txBody>
                    <a:bodyPr/>
                    <a:lstStyle/>
                    <a:p>
                      <a:r>
                        <a:rPr lang="en-GB" sz="1500" kern="100">
                          <a:effectLst/>
                        </a:rPr>
                        <a:t>Netherlands</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413663438"/>
                  </a:ext>
                </a:extLst>
              </a:tr>
              <a:tr h="332256">
                <a:tc>
                  <a:txBody>
                    <a:bodyPr/>
                    <a:lstStyle/>
                    <a:p>
                      <a:r>
                        <a:rPr lang="en-GB" sz="1500" kern="100">
                          <a:effectLst/>
                        </a:rPr>
                        <a:t>New Zealand</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1764747526"/>
                  </a:ext>
                </a:extLst>
              </a:tr>
              <a:tr h="332256">
                <a:tc>
                  <a:txBody>
                    <a:bodyPr/>
                    <a:lstStyle/>
                    <a:p>
                      <a:r>
                        <a:rPr lang="en-GB" sz="1500" kern="100">
                          <a:effectLst/>
                        </a:rPr>
                        <a:t>Norway</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998810104"/>
                  </a:ext>
                </a:extLst>
              </a:tr>
              <a:tr h="332256">
                <a:tc>
                  <a:txBody>
                    <a:bodyPr/>
                    <a:lstStyle/>
                    <a:p>
                      <a:r>
                        <a:rPr lang="en-GB" sz="1500" kern="100">
                          <a:effectLst/>
                        </a:rPr>
                        <a:t>Portugal</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4230404193"/>
                  </a:ext>
                </a:extLst>
              </a:tr>
              <a:tr h="332256">
                <a:tc>
                  <a:txBody>
                    <a:bodyPr/>
                    <a:lstStyle/>
                    <a:p>
                      <a:r>
                        <a:rPr lang="en-GB" sz="1500" kern="100">
                          <a:effectLst/>
                        </a:rPr>
                        <a:t>Russia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352362983"/>
                  </a:ext>
                </a:extLst>
              </a:tr>
              <a:tr h="332256">
                <a:tc>
                  <a:txBody>
                    <a:bodyPr/>
                    <a:lstStyle/>
                    <a:p>
                      <a:r>
                        <a:rPr lang="en-GB" sz="1500" kern="100">
                          <a:effectLst/>
                        </a:rPr>
                        <a:t>South Africa</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60062947"/>
                  </a:ext>
                </a:extLst>
              </a:tr>
              <a:tr h="332256">
                <a:tc>
                  <a:txBody>
                    <a:bodyPr/>
                    <a:lstStyle/>
                    <a:p>
                      <a:r>
                        <a:rPr lang="en-GB" sz="1500" kern="100">
                          <a:effectLst/>
                        </a:rPr>
                        <a:t>Spain</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4076006548"/>
                  </a:ext>
                </a:extLst>
              </a:tr>
              <a:tr h="332256">
                <a:tc>
                  <a:txBody>
                    <a:bodyPr/>
                    <a:lstStyle/>
                    <a:p>
                      <a:r>
                        <a:rPr lang="en-GB" sz="1500" kern="100">
                          <a:effectLst/>
                        </a:rPr>
                        <a:t>Sweden</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2553201493"/>
                  </a:ext>
                </a:extLst>
              </a:tr>
              <a:tr h="332256">
                <a:tc>
                  <a:txBody>
                    <a:bodyPr/>
                    <a:lstStyle/>
                    <a:p>
                      <a:r>
                        <a:rPr lang="en-GB" sz="1500" kern="100">
                          <a:effectLst/>
                        </a:rPr>
                        <a:t>United Kingdom</a:t>
                      </a:r>
                      <a:endParaRPr lang="en-GB" sz="1500" kern="10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4011020130"/>
                  </a:ext>
                </a:extLst>
              </a:tr>
              <a:tr h="332256">
                <a:tc>
                  <a:txBody>
                    <a:bodyPr/>
                    <a:lstStyle/>
                    <a:p>
                      <a:r>
                        <a:rPr lang="en-GB" sz="1500" kern="100" dirty="0">
                          <a:effectLst/>
                        </a:rPr>
                        <a:t>Uruguay</a:t>
                      </a:r>
                      <a:endParaRPr lang="en-GB"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3050347011"/>
                  </a:ext>
                </a:extLst>
              </a:tr>
              <a:tr h="332256">
                <a:tc>
                  <a:txBody>
                    <a:bodyPr/>
                    <a:lstStyle/>
                    <a:p>
                      <a:r>
                        <a:rPr lang="en-GB" sz="1500" kern="100" dirty="0">
                          <a:effectLst/>
                        </a:rPr>
                        <a:t>USA</a:t>
                      </a:r>
                      <a:endParaRPr lang="en-GB" sz="15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2317" marR="72317" marT="11540" marB="0"/>
                </a:tc>
                <a:extLst>
                  <a:ext uri="{0D108BD9-81ED-4DB2-BD59-A6C34878D82A}">
                    <a16:rowId xmlns:a16="http://schemas.microsoft.com/office/drawing/2014/main" val="4237426477"/>
                  </a:ext>
                </a:extLst>
              </a:tr>
            </a:tbl>
          </a:graphicData>
        </a:graphic>
      </p:graphicFrame>
      <p:pic>
        <p:nvPicPr>
          <p:cNvPr id="6" name="Picture 5" descr="A group of people standing outside&#10;&#10;Description automatically generated">
            <a:extLst>
              <a:ext uri="{FF2B5EF4-FFF2-40B4-BE49-F238E27FC236}">
                <a16:creationId xmlns:a16="http://schemas.microsoft.com/office/drawing/2014/main" id="{EB871FEE-2668-7B93-AA6D-77500E3AD699}"/>
              </a:ext>
            </a:extLst>
          </p:cNvPr>
          <p:cNvPicPr>
            <a:picLocks noChangeAspect="1"/>
          </p:cNvPicPr>
          <p:nvPr/>
        </p:nvPicPr>
        <p:blipFill>
          <a:blip r:embed="rId2"/>
          <a:stretch>
            <a:fillRect/>
          </a:stretch>
        </p:blipFill>
        <p:spPr>
          <a:xfrm>
            <a:off x="4706300" y="547687"/>
            <a:ext cx="12404250" cy="9303188"/>
          </a:xfrm>
          <a:prstGeom prst="rect">
            <a:avLst/>
          </a:prstGeom>
        </p:spPr>
      </p:pic>
    </p:spTree>
    <p:extLst>
      <p:ext uri="{BB962C8B-B14F-4D97-AF65-F5344CB8AC3E}">
        <p14:creationId xmlns:p14="http://schemas.microsoft.com/office/powerpoint/2010/main" val="40378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28F7-C5E0-5A41-E6E5-0A93856D18B9}"/>
              </a:ext>
            </a:extLst>
          </p:cNvPr>
          <p:cNvSpPr>
            <a:spLocks noGrp="1"/>
          </p:cNvSpPr>
          <p:nvPr>
            <p:ph type="title"/>
          </p:nvPr>
        </p:nvSpPr>
        <p:spPr/>
        <p:txBody>
          <a:bodyPr/>
          <a:lstStyle/>
          <a:p>
            <a:r>
              <a:rPr lang="en-US" b="1" dirty="0"/>
              <a:t>Acknowledgments</a:t>
            </a:r>
          </a:p>
        </p:txBody>
      </p:sp>
      <p:sp>
        <p:nvSpPr>
          <p:cNvPr id="3" name="Content Placeholder 2">
            <a:extLst>
              <a:ext uri="{FF2B5EF4-FFF2-40B4-BE49-F238E27FC236}">
                <a16:creationId xmlns:a16="http://schemas.microsoft.com/office/drawing/2014/main" id="{DE9A4184-E734-9BC0-BADF-F1BA08A8BFF9}"/>
              </a:ext>
            </a:extLst>
          </p:cNvPr>
          <p:cNvSpPr>
            <a:spLocks noGrp="1"/>
          </p:cNvSpPr>
          <p:nvPr>
            <p:ph idx="1"/>
          </p:nvPr>
        </p:nvSpPr>
        <p:spPr/>
        <p:txBody>
          <a:bodyPr>
            <a:normAutofit fontScale="85000" lnSpcReduction="20000"/>
          </a:bodyPr>
          <a:lstStyle/>
          <a:p>
            <a:r>
              <a:rPr lang="en-US" dirty="0"/>
              <a:t>Sponsors</a:t>
            </a:r>
          </a:p>
          <a:p>
            <a:r>
              <a:rPr lang="en-US" dirty="0"/>
              <a:t>Keynote speakers</a:t>
            </a:r>
          </a:p>
          <a:p>
            <a:r>
              <a:rPr lang="en-US" dirty="0"/>
              <a:t>Current and previous council members</a:t>
            </a:r>
          </a:p>
          <a:p>
            <a:r>
              <a:rPr lang="en-US" dirty="0"/>
              <a:t>Reviewers</a:t>
            </a:r>
          </a:p>
          <a:p>
            <a:r>
              <a:rPr lang="en-US" dirty="0"/>
              <a:t>Committee members</a:t>
            </a:r>
          </a:p>
          <a:p>
            <a:r>
              <a:rPr lang="en-US" dirty="0"/>
              <a:t>Audit committee members</a:t>
            </a:r>
          </a:p>
          <a:p>
            <a:r>
              <a:rPr lang="en-US" dirty="0"/>
              <a:t>First time at the conference</a:t>
            </a:r>
          </a:p>
          <a:p>
            <a:r>
              <a:rPr lang="en-US" dirty="0"/>
              <a:t>Those who has been at EVERY conference</a:t>
            </a:r>
          </a:p>
        </p:txBody>
      </p:sp>
    </p:spTree>
    <p:extLst>
      <p:ext uri="{BB962C8B-B14F-4D97-AF65-F5344CB8AC3E}">
        <p14:creationId xmlns:p14="http://schemas.microsoft.com/office/powerpoint/2010/main" val="328855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a:endParaRPr>
          </a:p>
        </p:txBody>
      </p:sp>
      <p:sp>
        <p:nvSpPr>
          <p:cNvPr id="16"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3"/>
            <a:ext cx="2741456" cy="20654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a:endParaRPr>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0" y="633218"/>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a:endParaRPr>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2"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a:endParaRPr>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1"/>
            <a:ext cx="4253036" cy="222125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3600" dirty="0">
              <a:solidFill>
                <a:prstClr val="white"/>
              </a:solidFill>
              <a:latin typeface="Calibri"/>
            </a:endParaRPr>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8" cy="111375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a:endParaRPr>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1" y="9679715"/>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a:endParaRPr>
          </a:p>
        </p:txBody>
      </p:sp>
      <p:graphicFrame>
        <p:nvGraphicFramePr>
          <p:cNvPr id="2" name="Table 1">
            <a:extLst>
              <a:ext uri="{FF2B5EF4-FFF2-40B4-BE49-F238E27FC236}">
                <a16:creationId xmlns:a16="http://schemas.microsoft.com/office/drawing/2014/main" id="{5C92B3D5-ADE9-6DB8-A028-D2804A8E5A81}"/>
              </a:ext>
            </a:extLst>
          </p:cNvPr>
          <p:cNvGraphicFramePr>
            <a:graphicFrameLocks noGrp="1"/>
          </p:cNvGraphicFramePr>
          <p:nvPr/>
        </p:nvGraphicFramePr>
        <p:xfrm>
          <a:off x="1152289" y="965201"/>
          <a:ext cx="16054686" cy="8356630"/>
        </p:xfrm>
        <a:graphic>
          <a:graphicData uri="http://schemas.openxmlformats.org/drawingml/2006/table">
            <a:tbl>
              <a:tblPr>
                <a:tableStyleId>{5C22544A-7EE6-4342-B048-85BDC9FD1C3A}</a:tableStyleId>
              </a:tblPr>
              <a:tblGrid>
                <a:gridCol w="5323462">
                  <a:extLst>
                    <a:ext uri="{9D8B030D-6E8A-4147-A177-3AD203B41FA5}">
                      <a16:colId xmlns:a16="http://schemas.microsoft.com/office/drawing/2014/main" val="1370639003"/>
                    </a:ext>
                  </a:extLst>
                </a:gridCol>
                <a:gridCol w="2564988">
                  <a:extLst>
                    <a:ext uri="{9D8B030D-6E8A-4147-A177-3AD203B41FA5}">
                      <a16:colId xmlns:a16="http://schemas.microsoft.com/office/drawing/2014/main" val="1207985456"/>
                    </a:ext>
                  </a:extLst>
                </a:gridCol>
                <a:gridCol w="2564988">
                  <a:extLst>
                    <a:ext uri="{9D8B030D-6E8A-4147-A177-3AD203B41FA5}">
                      <a16:colId xmlns:a16="http://schemas.microsoft.com/office/drawing/2014/main" val="1030510280"/>
                    </a:ext>
                  </a:extLst>
                </a:gridCol>
                <a:gridCol w="2564988">
                  <a:extLst>
                    <a:ext uri="{9D8B030D-6E8A-4147-A177-3AD203B41FA5}">
                      <a16:colId xmlns:a16="http://schemas.microsoft.com/office/drawing/2014/main" val="1694593200"/>
                    </a:ext>
                  </a:extLst>
                </a:gridCol>
                <a:gridCol w="589936">
                  <a:extLst>
                    <a:ext uri="{9D8B030D-6E8A-4147-A177-3AD203B41FA5}">
                      <a16:colId xmlns:a16="http://schemas.microsoft.com/office/drawing/2014/main" val="898295870"/>
                    </a:ext>
                  </a:extLst>
                </a:gridCol>
                <a:gridCol w="589936">
                  <a:extLst>
                    <a:ext uri="{9D8B030D-6E8A-4147-A177-3AD203B41FA5}">
                      <a16:colId xmlns:a16="http://schemas.microsoft.com/office/drawing/2014/main" val="10721367"/>
                    </a:ext>
                  </a:extLst>
                </a:gridCol>
                <a:gridCol w="589936">
                  <a:extLst>
                    <a:ext uri="{9D8B030D-6E8A-4147-A177-3AD203B41FA5}">
                      <a16:colId xmlns:a16="http://schemas.microsoft.com/office/drawing/2014/main" val="2983577431"/>
                    </a:ext>
                  </a:extLst>
                </a:gridCol>
                <a:gridCol w="589936">
                  <a:extLst>
                    <a:ext uri="{9D8B030D-6E8A-4147-A177-3AD203B41FA5}">
                      <a16:colId xmlns:a16="http://schemas.microsoft.com/office/drawing/2014/main" val="1158826445"/>
                    </a:ext>
                  </a:extLst>
                </a:gridCol>
                <a:gridCol w="589936">
                  <a:extLst>
                    <a:ext uri="{9D8B030D-6E8A-4147-A177-3AD203B41FA5}">
                      <a16:colId xmlns:a16="http://schemas.microsoft.com/office/drawing/2014/main" val="2019240440"/>
                    </a:ext>
                  </a:extLst>
                </a:gridCol>
                <a:gridCol w="86580">
                  <a:extLst>
                    <a:ext uri="{9D8B030D-6E8A-4147-A177-3AD203B41FA5}">
                      <a16:colId xmlns:a16="http://schemas.microsoft.com/office/drawing/2014/main" val="3273524401"/>
                    </a:ext>
                  </a:extLst>
                </a:gridCol>
              </a:tblGrid>
              <a:tr h="416332">
                <a:tc gridSpan="4">
                  <a:txBody>
                    <a:bodyPr/>
                    <a:lstStyle/>
                    <a:p>
                      <a:pPr algn="l" fontAlgn="b"/>
                      <a:r>
                        <a:rPr lang="en-GB" sz="2200" u="none" strike="noStrike">
                          <a:effectLst/>
                        </a:rPr>
                        <a:t>AEA Europe new researcher awards</a:t>
                      </a:r>
                      <a:endParaRPr lang="en-GB" sz="2200" b="1"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3066377339"/>
                  </a:ext>
                </a:extLst>
              </a:tr>
              <a:tr h="446322">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4195544953"/>
                  </a:ext>
                </a:extLst>
              </a:tr>
              <a:tr h="416332">
                <a:tc gridSpan="2">
                  <a:txBody>
                    <a:bodyPr/>
                    <a:lstStyle/>
                    <a:p>
                      <a:pPr algn="l" fontAlgn="b"/>
                      <a:r>
                        <a:rPr lang="en-GB" sz="2200" b="1" u="none" strike="noStrike" dirty="0">
                          <a:effectLst/>
                        </a:rPr>
                        <a:t>2024: Heather </a:t>
                      </a:r>
                      <a:r>
                        <a:rPr lang="en-GB" sz="2200" b="1" u="none" strike="noStrike" dirty="0" err="1">
                          <a:effectLst/>
                        </a:rPr>
                        <a:t>Kayton</a:t>
                      </a:r>
                      <a:r>
                        <a:rPr lang="en-GB" sz="2200" b="1" u="none" strike="noStrike" dirty="0">
                          <a:effectLst/>
                        </a:rPr>
                        <a:t>, University of Oxford, UK</a:t>
                      </a:r>
                      <a:endParaRPr lang="en-GB" sz="2200" b="1"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3201397414"/>
                  </a:ext>
                </a:extLst>
              </a:tr>
              <a:tr h="416332">
                <a:tc grid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2200" u="none" strike="noStrike" dirty="0">
                          <a:effectLst/>
                        </a:rPr>
                        <a:t>2023: Dr Vasiliki </a:t>
                      </a:r>
                      <a:r>
                        <a:rPr lang="en-GB" sz="2200" u="none" strike="noStrike" dirty="0" err="1">
                          <a:effectLst/>
                        </a:rPr>
                        <a:t>Pitsia</a:t>
                      </a:r>
                      <a:r>
                        <a:rPr lang="en-GB" sz="2200" u="none" strike="noStrike" dirty="0">
                          <a:effectLst/>
                        </a:rPr>
                        <a:t>, Educational Research Centre (ERC), Ireland</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2963828113"/>
                  </a:ext>
                </a:extLst>
              </a:tr>
              <a:tr h="416332">
                <a:tc gridSpan="9">
                  <a:txBody>
                    <a:bodyPr/>
                    <a:lstStyle/>
                    <a:p>
                      <a:pPr algn="l" fontAlgn="b"/>
                      <a:r>
                        <a:rPr lang="en-GB" sz="2200" u="none" strike="noStrike">
                          <a:effectLst/>
                        </a:rPr>
                        <a:t>2022: Dr. Paula Lehane, School of Inclusive and Special Education in Dublin City University (DCU), Ireland</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3383534370"/>
                  </a:ext>
                </a:extLst>
              </a:tr>
              <a:tr h="416332">
                <a:tc gridSpan="6">
                  <a:txBody>
                    <a:bodyPr/>
                    <a:lstStyle/>
                    <a:p>
                      <a:pPr algn="l" fontAlgn="b"/>
                      <a:r>
                        <a:rPr lang="en-GB" sz="2200" u="none" strike="noStrike" dirty="0">
                          <a:effectLst/>
                        </a:rPr>
                        <a:t>2021: Raphaël </a:t>
                      </a:r>
                      <a:r>
                        <a:rPr lang="en-GB" sz="2200" u="none" strike="noStrike" dirty="0" err="1">
                          <a:effectLst/>
                        </a:rPr>
                        <a:t>Pasquini</a:t>
                      </a:r>
                      <a:r>
                        <a:rPr lang="en-GB" sz="2200" u="none" strike="noStrike" dirty="0">
                          <a:effectLst/>
                        </a:rPr>
                        <a:t>, University of Teacher Education state of Vaud, </a:t>
                      </a:r>
                      <a:r>
                        <a:rPr lang="en-GB" sz="2200" u="none" strike="noStrike" dirty="0" err="1">
                          <a:effectLst/>
                        </a:rPr>
                        <a:t>Switserland</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462945101"/>
                  </a:ext>
                </a:extLst>
              </a:tr>
              <a:tr h="416332">
                <a:tc gridSpan="5">
                  <a:txBody>
                    <a:bodyPr/>
                    <a:lstStyle/>
                    <a:p>
                      <a:pPr algn="l" fontAlgn="b"/>
                      <a:r>
                        <a:rPr lang="en-GB" sz="2200" u="none" strike="noStrike" dirty="0">
                          <a:effectLst/>
                        </a:rPr>
                        <a:t>2020: </a:t>
                      </a:r>
                      <a:r>
                        <a:rPr lang="en-GB" sz="2200" u="none" strike="noStrike" dirty="0" err="1">
                          <a:effectLst/>
                        </a:rPr>
                        <a:t>Dr.</a:t>
                      </a:r>
                      <a:r>
                        <a:rPr lang="en-GB" sz="2200" u="none" strike="noStrike" dirty="0">
                          <a:effectLst/>
                        </a:rPr>
                        <a:t> Stéphanie Berger, University of Zurich, Switzerland</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2407882918"/>
                  </a:ext>
                </a:extLst>
              </a:tr>
              <a:tr h="416332">
                <a:tc gridSpan="5">
                  <a:txBody>
                    <a:bodyPr/>
                    <a:lstStyle/>
                    <a:p>
                      <a:pPr algn="l" fontAlgn="b"/>
                      <a:r>
                        <a:rPr lang="en-GB" sz="2200" u="none" strike="noStrike" dirty="0">
                          <a:effectLst/>
                        </a:rPr>
                        <a:t>2019: </a:t>
                      </a:r>
                      <a:r>
                        <a:rPr lang="en-GB" sz="2200" u="none" strike="noStrike" dirty="0" err="1">
                          <a:effectLst/>
                        </a:rPr>
                        <a:t>Dr.</a:t>
                      </a:r>
                      <a:r>
                        <a:rPr lang="en-GB" sz="2200" u="none" strike="noStrike" dirty="0">
                          <a:effectLst/>
                        </a:rPr>
                        <a:t> Aisling Keane, Queen’s University Belfast,  Northern Ireland</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617562503"/>
                  </a:ext>
                </a:extLst>
              </a:tr>
              <a:tr h="416332">
                <a:tc gridSpan="8">
                  <a:txBody>
                    <a:bodyPr/>
                    <a:lstStyle/>
                    <a:p>
                      <a:pPr algn="l" fontAlgn="b"/>
                      <a:r>
                        <a:rPr lang="en-GB" sz="2200" u="none" strike="noStrike">
                          <a:effectLst/>
                        </a:rPr>
                        <a:t>2018: Dr. Maria Bolsinova, ACT Business Solutions, ACTNext, Amsterdam, The Netherlands</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2694937593"/>
                  </a:ext>
                </a:extLst>
              </a:tr>
              <a:tr h="416332">
                <a:tc gridSpan="9">
                  <a:txBody>
                    <a:bodyPr/>
                    <a:lstStyle/>
                    <a:p>
                      <a:pPr algn="l" fontAlgn="b"/>
                      <a:r>
                        <a:rPr lang="en-GB" sz="2200" u="none" strike="noStrike" dirty="0">
                          <a:effectLst/>
                        </a:rPr>
                        <a:t>2017: </a:t>
                      </a:r>
                      <a:r>
                        <a:rPr lang="en-GB" sz="2200" u="none" strike="noStrike" dirty="0" err="1">
                          <a:effectLst/>
                        </a:rPr>
                        <a:t>Dr.</a:t>
                      </a:r>
                      <a:r>
                        <a:rPr lang="en-GB" sz="2200" u="none" strike="noStrike" dirty="0">
                          <a:effectLst/>
                        </a:rPr>
                        <a:t> </a:t>
                      </a:r>
                      <a:r>
                        <a:rPr lang="en-GB" sz="2200" u="none" strike="noStrike" dirty="0" err="1">
                          <a:effectLst/>
                        </a:rPr>
                        <a:t>Fazilat</a:t>
                      </a:r>
                      <a:r>
                        <a:rPr lang="en-GB" sz="2200" u="none" strike="noStrike" dirty="0">
                          <a:effectLst/>
                        </a:rPr>
                        <a:t> Siddiq, Nordic Institute for Studies in Innovation, Research and Education (NIFU), Norway</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806323476"/>
                  </a:ext>
                </a:extLst>
              </a:tr>
              <a:tr h="416332">
                <a:tc gridSpan="10">
                  <a:txBody>
                    <a:bodyPr/>
                    <a:lstStyle/>
                    <a:p>
                      <a:pPr algn="l" fontAlgn="b"/>
                      <a:r>
                        <a:rPr lang="en-GB" sz="2200" u="none" strike="noStrike" dirty="0">
                          <a:effectLst/>
                        </a:rPr>
                        <a:t>2016: </a:t>
                      </a:r>
                      <a:r>
                        <a:rPr lang="en-GB" sz="2200" u="none" strike="noStrike" dirty="0" err="1">
                          <a:effectLst/>
                        </a:rPr>
                        <a:t>Dr.</a:t>
                      </a:r>
                      <a:r>
                        <a:rPr lang="en-GB" sz="2200" u="none" strike="noStrike" dirty="0">
                          <a:effectLst/>
                        </a:rPr>
                        <a:t> </a:t>
                      </a:r>
                      <a:r>
                        <a:rPr lang="en-GB" sz="2200" u="none" strike="noStrike" dirty="0" err="1">
                          <a:effectLst/>
                        </a:rPr>
                        <a:t>Sebastiaan</a:t>
                      </a:r>
                      <a:r>
                        <a:rPr lang="en-GB" sz="2200" u="none" strike="noStrike" dirty="0">
                          <a:effectLst/>
                        </a:rPr>
                        <a:t> De Klerk, PhD Student at </a:t>
                      </a:r>
                      <a:r>
                        <a:rPr lang="en-GB" sz="2200" u="none" strike="noStrike" dirty="0" err="1">
                          <a:effectLst/>
                        </a:rPr>
                        <a:t>eX:plain</a:t>
                      </a:r>
                      <a:r>
                        <a:rPr lang="en-GB" sz="2200" u="none" strike="noStrike" dirty="0">
                          <a:effectLst/>
                        </a:rPr>
                        <a:t> and the Research </a:t>
                      </a:r>
                      <a:r>
                        <a:rPr lang="en-GB" sz="2200" u="none" strike="noStrike" dirty="0" err="1">
                          <a:effectLst/>
                        </a:rPr>
                        <a:t>Center</a:t>
                      </a:r>
                      <a:r>
                        <a:rPr lang="en-GB" sz="2200" u="none" strike="noStrike" dirty="0">
                          <a:effectLst/>
                        </a:rPr>
                        <a:t> for Examinations and Certification, The Netherlands</a:t>
                      </a:r>
                      <a:endParaRPr lang="en-GB" sz="2200" b="0" i="0" u="none" strike="noStrike" dirty="0">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3357196"/>
                  </a:ext>
                </a:extLst>
              </a:tr>
              <a:tr h="416332">
                <a:tc gridSpan="8">
                  <a:txBody>
                    <a:bodyPr/>
                    <a:lstStyle/>
                    <a:p>
                      <a:pPr algn="l" fontAlgn="b"/>
                      <a:r>
                        <a:rPr lang="en-GB" sz="2200" u="none" strike="noStrike">
                          <a:effectLst/>
                        </a:rPr>
                        <a:t>2015: Ronny Scherer, Centre for Educational Measurement at the University of Oslo, Norway</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889261676"/>
                  </a:ext>
                </a:extLst>
              </a:tr>
              <a:tr h="416332">
                <a:tc gridSpan="7">
                  <a:txBody>
                    <a:bodyPr/>
                    <a:lstStyle/>
                    <a:p>
                      <a:pPr algn="l" fontAlgn="b"/>
                      <a:r>
                        <a:rPr lang="en-GB" sz="2200" u="none" strike="noStrike">
                          <a:effectLst/>
                        </a:rPr>
                        <a:t>2014: Yasmine El Masri, Oxford University Centre for Educational Assessment, UK</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402658479"/>
                  </a:ext>
                </a:extLst>
              </a:tr>
              <a:tr h="416332">
                <a:tc gridSpan="5">
                  <a:txBody>
                    <a:bodyPr/>
                    <a:lstStyle/>
                    <a:p>
                      <a:pPr algn="l" fontAlgn="b"/>
                      <a:r>
                        <a:rPr lang="en-GB" sz="2200" u="none" strike="noStrike">
                          <a:effectLst/>
                        </a:rPr>
                        <a:t>2013: Fabienne Van Der Kleij, CITO, Netherlands</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997375578"/>
                  </a:ext>
                </a:extLst>
              </a:tr>
              <a:tr h="416332">
                <a:tc gridSpan="7">
                  <a:txBody>
                    <a:bodyPr/>
                    <a:lstStyle/>
                    <a:p>
                      <a:pPr algn="l" fontAlgn="b"/>
                      <a:r>
                        <a:rPr lang="en-GB" sz="2200" u="none" strike="noStrike">
                          <a:effectLst/>
                        </a:rPr>
                        <a:t>2012: Maria Teresa Florez, Oxford University Centre for Educational Assessment, UK</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3702967507"/>
                  </a:ext>
                </a:extLst>
              </a:tr>
              <a:tr h="416332">
                <a:tc gridSpan="7">
                  <a:txBody>
                    <a:bodyPr/>
                    <a:lstStyle/>
                    <a:p>
                      <a:pPr algn="l" fontAlgn="b"/>
                      <a:r>
                        <a:rPr lang="en-GB" sz="2200" u="none" strike="noStrike">
                          <a:effectLst/>
                        </a:rPr>
                        <a:t>2011: Matthieu Brinkhuis, Cito Psychometric Research Center, Netherlands</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568602088"/>
                  </a:ext>
                </a:extLst>
              </a:tr>
              <a:tr h="416332">
                <a:tc gridSpan="6">
                  <a:txBody>
                    <a:bodyPr/>
                    <a:lstStyle/>
                    <a:p>
                      <a:pPr algn="l" fontAlgn="b"/>
                      <a:r>
                        <a:rPr lang="en-GB" sz="2200" u="none" strike="noStrike">
                          <a:effectLst/>
                        </a:rPr>
                        <a:t>2010: Therese Nerheim Hopfenbeck, University of Oslo, Norway</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2534824904"/>
                  </a:ext>
                </a:extLst>
              </a:tr>
              <a:tr h="416332">
                <a:tc gridSpan="4">
                  <a:txBody>
                    <a:bodyPr/>
                    <a:lstStyle/>
                    <a:p>
                      <a:pPr algn="l" fontAlgn="b"/>
                      <a:r>
                        <a:rPr lang="en-GB" sz="2200" u="none" strike="noStrike">
                          <a:effectLst/>
                        </a:rPr>
                        <a:t>2009: Saskia Wools, CITO, The Netherlands</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3886628774"/>
                  </a:ext>
                </a:extLst>
              </a:tr>
              <a:tr h="416332">
                <a:tc gridSpan="5">
                  <a:txBody>
                    <a:bodyPr/>
                    <a:lstStyle/>
                    <a:p>
                      <a:pPr algn="l" fontAlgn="b"/>
                      <a:r>
                        <a:rPr lang="en-GB" sz="2200" u="none" strike="noStrike">
                          <a:effectLst/>
                        </a:rPr>
                        <a:t>2008: Antonella Poce, University Roma Tre, Italy</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1075499703"/>
                  </a:ext>
                </a:extLst>
              </a:tr>
              <a:tr h="416332">
                <a:tc gridSpan="4">
                  <a:txBody>
                    <a:bodyPr/>
                    <a:lstStyle/>
                    <a:p>
                      <a:pPr algn="l" fontAlgn="b"/>
                      <a:r>
                        <a:rPr lang="en-GB" sz="2200" u="none" strike="noStrike">
                          <a:effectLst/>
                        </a:rPr>
                        <a:t>2007: Hanna Eklof, Umea University, Sweden</a:t>
                      </a:r>
                      <a:endParaRPr lang="en-GB" sz="2200" b="0" i="0" u="none" strike="noStrike">
                        <a:solidFill>
                          <a:srgbClr val="000000"/>
                        </a:solidFill>
                        <a:effectLst/>
                        <a:latin typeface="Calibri" panose="020F0502020204030204" pitchFamily="34" charset="0"/>
                      </a:endParaRPr>
                    </a:p>
                  </a:txBody>
                  <a:tcPr marL="17890" marR="17890" marT="1789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a:solidFill>
                          <a:srgbClr val="000000"/>
                        </a:solidFill>
                        <a:effectLst/>
                        <a:latin typeface="Calibri" panose="020F0502020204030204" pitchFamily="34" charset="0"/>
                      </a:endParaRPr>
                    </a:p>
                  </a:txBody>
                  <a:tcPr marL="17890" marR="17890" marT="17890" marB="0" anchor="b"/>
                </a:tc>
                <a:tc>
                  <a:txBody>
                    <a:bodyPr/>
                    <a:lstStyle/>
                    <a:p>
                      <a:pPr algn="l" fontAlgn="b"/>
                      <a:endParaRPr lang="en-GB" sz="2200" b="0" i="0" u="none" strike="noStrike" dirty="0">
                        <a:solidFill>
                          <a:srgbClr val="000000"/>
                        </a:solidFill>
                        <a:effectLst/>
                        <a:latin typeface="Calibri" panose="020F0502020204030204" pitchFamily="34" charset="0"/>
                      </a:endParaRPr>
                    </a:p>
                  </a:txBody>
                  <a:tcPr marL="17890" marR="17890" marT="17890" marB="0" anchor="b"/>
                </a:tc>
                <a:extLst>
                  <a:ext uri="{0D108BD9-81ED-4DB2-BD59-A6C34878D82A}">
                    <a16:rowId xmlns:a16="http://schemas.microsoft.com/office/drawing/2014/main" val="2996547045"/>
                  </a:ext>
                </a:extLst>
              </a:tr>
            </a:tbl>
          </a:graphicData>
        </a:graphic>
      </p:graphicFrame>
    </p:spTree>
    <p:extLst>
      <p:ext uri="{BB962C8B-B14F-4D97-AF65-F5344CB8AC3E}">
        <p14:creationId xmlns:p14="http://schemas.microsoft.com/office/powerpoint/2010/main" val="924576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3956-E4AB-8BD7-F688-BAE9C0C04B19}"/>
              </a:ext>
            </a:extLst>
          </p:cNvPr>
          <p:cNvSpPr>
            <a:spLocks noGrp="1"/>
          </p:cNvSpPr>
          <p:nvPr>
            <p:ph type="title"/>
          </p:nvPr>
        </p:nvSpPr>
        <p:spPr/>
        <p:txBody>
          <a:bodyPr/>
          <a:lstStyle/>
          <a:p>
            <a:r>
              <a:rPr lang="en-US" dirty="0"/>
              <a:t>Yasmine El </a:t>
            </a:r>
            <a:r>
              <a:rPr lang="en-US" dirty="0" err="1"/>
              <a:t>Masri</a:t>
            </a:r>
            <a:r>
              <a:rPr lang="en-US" dirty="0"/>
              <a:t> (2014) </a:t>
            </a:r>
          </a:p>
        </p:txBody>
      </p:sp>
      <p:pic>
        <p:nvPicPr>
          <p:cNvPr id="5" name="Content Placeholder 4">
            <a:extLst>
              <a:ext uri="{FF2B5EF4-FFF2-40B4-BE49-F238E27FC236}">
                <a16:creationId xmlns:a16="http://schemas.microsoft.com/office/drawing/2014/main" id="{C2D38235-CB71-DC5D-B91A-D0394754A32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44400" y="2126459"/>
            <a:ext cx="4002244" cy="6788150"/>
          </a:xfrm>
        </p:spPr>
      </p:pic>
      <p:sp>
        <p:nvSpPr>
          <p:cNvPr id="7" name="TextBox 6">
            <a:extLst>
              <a:ext uri="{FF2B5EF4-FFF2-40B4-BE49-F238E27FC236}">
                <a16:creationId xmlns:a16="http://schemas.microsoft.com/office/drawing/2014/main" id="{5A9C6B2B-654E-2938-B428-7719ED709181}"/>
              </a:ext>
            </a:extLst>
          </p:cNvPr>
          <p:cNvSpPr txBox="1"/>
          <p:nvPr/>
        </p:nvSpPr>
        <p:spPr>
          <a:xfrm>
            <a:off x="1828800" y="3114255"/>
            <a:ext cx="9144000" cy="4524315"/>
          </a:xfrm>
          <a:prstGeom prst="rect">
            <a:avLst/>
          </a:prstGeom>
          <a:noFill/>
        </p:spPr>
        <p:txBody>
          <a:bodyPr wrap="square">
            <a:spAutoFit/>
          </a:bodyPr>
          <a:lstStyle/>
          <a:p>
            <a:pPr defTabSz="1828800" fontAlgn="base"/>
            <a:r>
              <a:rPr lang="en-GB" sz="3600" i="1" dirty="0">
                <a:solidFill>
                  <a:srgbClr val="242424"/>
                </a:solidFill>
                <a:latin typeface="Segoe UI" panose="020B0502040204020203" pitchFamily="34" charset="0"/>
              </a:rPr>
              <a:t>There will always be something lost in translation when trans-adapting assessments. </a:t>
            </a:r>
          </a:p>
          <a:p>
            <a:pPr defTabSz="1828800" fontAlgn="base"/>
            <a:endParaRPr lang="en-GB" sz="3600" i="1" dirty="0">
              <a:solidFill>
                <a:srgbClr val="242424"/>
              </a:solidFill>
              <a:latin typeface="Segoe UI" panose="020B0502040204020203" pitchFamily="34" charset="0"/>
            </a:endParaRPr>
          </a:p>
          <a:p>
            <a:pPr defTabSz="1828800" fontAlgn="base"/>
            <a:r>
              <a:rPr lang="en-GB" sz="3600" i="1" dirty="0">
                <a:solidFill>
                  <a:srgbClr val="242424"/>
                </a:solidFill>
                <a:latin typeface="Segoe UI" panose="020B0502040204020203" pitchFamily="34" charset="0"/>
              </a:rPr>
              <a:t>Our job is to minimize the impact of what's been lost on students' opportunities of success.</a:t>
            </a:r>
          </a:p>
          <a:p>
            <a:pPr defTabSz="1828800" fontAlgn="base"/>
            <a:endParaRPr lang="en-GB" sz="3600" dirty="0">
              <a:solidFill>
                <a:srgbClr val="242424"/>
              </a:solidFill>
              <a:latin typeface="Segoe UI" panose="020B0502040204020203" pitchFamily="34" charset="0"/>
            </a:endParaRPr>
          </a:p>
        </p:txBody>
      </p:sp>
    </p:spTree>
    <p:extLst>
      <p:ext uri="{BB962C8B-B14F-4D97-AF65-F5344CB8AC3E}">
        <p14:creationId xmlns:p14="http://schemas.microsoft.com/office/powerpoint/2010/main" val="34977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6856" y="0"/>
            <a:ext cx="9798950" cy="10460012"/>
            <a:chOff x="0" y="0"/>
            <a:chExt cx="28027126" cy="29917905"/>
          </a:xfrm>
        </p:grpSpPr>
        <p:sp>
          <p:nvSpPr>
            <p:cNvPr id="3" name="Freeform 3"/>
            <p:cNvSpPr/>
            <p:nvPr/>
          </p:nvSpPr>
          <p:spPr>
            <a:xfrm>
              <a:off x="0" y="0"/>
              <a:ext cx="28027126" cy="29917904"/>
            </a:xfrm>
            <a:custGeom>
              <a:avLst/>
              <a:gdLst/>
              <a:ahLst/>
              <a:cxnLst/>
              <a:rect l="l" t="t" r="r" b="b"/>
              <a:pathLst>
                <a:path w="28027126" h="29917904">
                  <a:moveTo>
                    <a:pt x="28027126" y="501137"/>
                  </a:moveTo>
                  <a:lnTo>
                    <a:pt x="28027126" y="29416769"/>
                  </a:lnTo>
                  <a:cubicBezTo>
                    <a:pt x="28027126" y="29693648"/>
                    <a:pt x="27726354" y="29917904"/>
                    <a:pt x="27355012" y="29917904"/>
                  </a:cubicBezTo>
                  <a:lnTo>
                    <a:pt x="672113" y="29917904"/>
                  </a:lnTo>
                  <a:cubicBezTo>
                    <a:pt x="300771" y="29917904"/>
                    <a:pt x="0" y="29693648"/>
                    <a:pt x="0" y="29416769"/>
                  </a:cubicBezTo>
                  <a:lnTo>
                    <a:pt x="0" y="501137"/>
                  </a:lnTo>
                  <a:cubicBezTo>
                    <a:pt x="0" y="224259"/>
                    <a:pt x="300771" y="0"/>
                    <a:pt x="672113" y="0"/>
                  </a:cubicBezTo>
                  <a:lnTo>
                    <a:pt x="27355012" y="0"/>
                  </a:lnTo>
                  <a:cubicBezTo>
                    <a:pt x="27726354" y="0"/>
                    <a:pt x="28027126" y="224259"/>
                    <a:pt x="28027126" y="501137"/>
                  </a:cubicBezTo>
                  <a:close/>
                </a:path>
              </a:pathLst>
            </a:custGeom>
            <a:solidFill>
              <a:srgbClr val="09315E"/>
            </a:solidFill>
            <a:ln w="12700">
              <a:solidFill>
                <a:srgbClr val="000000"/>
              </a:solidFill>
            </a:ln>
          </p:spPr>
          <p:txBody>
            <a:bodyPr/>
            <a:lstStyle/>
            <a:p>
              <a:endParaRPr lang="en-MT"/>
            </a:p>
          </p:txBody>
        </p:sp>
      </p:grpSp>
      <p:grpSp>
        <p:nvGrpSpPr>
          <p:cNvPr id="4" name="Group 4"/>
          <p:cNvGrpSpPr/>
          <p:nvPr/>
        </p:nvGrpSpPr>
        <p:grpSpPr>
          <a:xfrm>
            <a:off x="-998745" y="-350141"/>
            <a:ext cx="9687679" cy="10987282"/>
            <a:chOff x="0" y="0"/>
            <a:chExt cx="2551487" cy="2893770"/>
          </a:xfrm>
        </p:grpSpPr>
        <p:sp>
          <p:nvSpPr>
            <p:cNvPr id="5" name="Freeform 5"/>
            <p:cNvSpPr/>
            <p:nvPr/>
          </p:nvSpPr>
          <p:spPr>
            <a:xfrm>
              <a:off x="0" y="0"/>
              <a:ext cx="2551487" cy="2893770"/>
            </a:xfrm>
            <a:custGeom>
              <a:avLst/>
              <a:gdLst/>
              <a:ahLst/>
              <a:cxnLst/>
              <a:rect l="l" t="t" r="r" b="b"/>
              <a:pathLst>
                <a:path w="2551487" h="2893770">
                  <a:moveTo>
                    <a:pt x="0" y="0"/>
                  </a:moveTo>
                  <a:lnTo>
                    <a:pt x="2551487" y="0"/>
                  </a:lnTo>
                  <a:lnTo>
                    <a:pt x="2551487" y="2893770"/>
                  </a:lnTo>
                  <a:lnTo>
                    <a:pt x="0" y="2893770"/>
                  </a:lnTo>
                  <a:close/>
                </a:path>
              </a:pathLst>
            </a:custGeom>
            <a:solidFill>
              <a:srgbClr val="FFFFFF"/>
            </a:solidFill>
          </p:spPr>
          <p:txBody>
            <a:bodyPr/>
            <a:lstStyle/>
            <a:p>
              <a:endParaRPr lang="en-MT"/>
            </a:p>
          </p:txBody>
        </p:sp>
        <p:sp>
          <p:nvSpPr>
            <p:cNvPr id="6" name="TextBox 6"/>
            <p:cNvSpPr txBox="1"/>
            <p:nvPr/>
          </p:nvSpPr>
          <p:spPr>
            <a:xfrm>
              <a:off x="0" y="85725"/>
              <a:ext cx="2551487" cy="2808045"/>
            </a:xfrm>
            <a:prstGeom prst="rect">
              <a:avLst/>
            </a:prstGeom>
          </p:spPr>
          <p:txBody>
            <a:bodyPr lIns="50800" tIns="50800" rIns="50800" bIns="50800" rtlCol="0" anchor="ctr"/>
            <a:lstStyle/>
            <a:p>
              <a:pPr algn="ctr">
                <a:lnSpc>
                  <a:spcPts val="1620"/>
                </a:lnSpc>
              </a:pPr>
              <a:endParaRPr/>
            </a:p>
          </p:txBody>
        </p:sp>
      </p:grpSp>
      <p:grpSp>
        <p:nvGrpSpPr>
          <p:cNvPr id="7" name="Group 7"/>
          <p:cNvGrpSpPr/>
          <p:nvPr/>
        </p:nvGrpSpPr>
        <p:grpSpPr>
          <a:xfrm>
            <a:off x="8641309" y="-350141"/>
            <a:ext cx="47625" cy="10987282"/>
            <a:chOff x="0" y="0"/>
            <a:chExt cx="12543" cy="2893770"/>
          </a:xfrm>
        </p:grpSpPr>
        <p:sp>
          <p:nvSpPr>
            <p:cNvPr id="8" name="Freeform 8"/>
            <p:cNvSpPr/>
            <p:nvPr/>
          </p:nvSpPr>
          <p:spPr>
            <a:xfrm>
              <a:off x="0" y="0"/>
              <a:ext cx="12543" cy="2893770"/>
            </a:xfrm>
            <a:custGeom>
              <a:avLst/>
              <a:gdLst/>
              <a:ahLst/>
              <a:cxnLst/>
              <a:rect l="l" t="t" r="r" b="b"/>
              <a:pathLst>
                <a:path w="12543" h="2893770">
                  <a:moveTo>
                    <a:pt x="0" y="0"/>
                  </a:moveTo>
                  <a:lnTo>
                    <a:pt x="12543" y="0"/>
                  </a:lnTo>
                  <a:lnTo>
                    <a:pt x="12543" y="2893770"/>
                  </a:lnTo>
                  <a:lnTo>
                    <a:pt x="0" y="2893770"/>
                  </a:lnTo>
                  <a:close/>
                </a:path>
              </a:pathLst>
            </a:custGeom>
            <a:gradFill rotWithShape="1">
              <a:gsLst>
                <a:gs pos="0">
                  <a:srgbClr val="E0E0E1">
                    <a:alpha val="100000"/>
                  </a:srgbClr>
                </a:gs>
                <a:gs pos="100000">
                  <a:srgbClr val="E0E0E1">
                    <a:alpha val="0"/>
                  </a:srgbClr>
                </a:gs>
              </a:gsLst>
              <a:lin ang="0"/>
            </a:gradFill>
          </p:spPr>
          <p:txBody>
            <a:bodyPr/>
            <a:lstStyle/>
            <a:p>
              <a:endParaRPr lang="en-MT"/>
            </a:p>
          </p:txBody>
        </p:sp>
        <p:sp>
          <p:nvSpPr>
            <p:cNvPr id="9" name="TextBox 9"/>
            <p:cNvSpPr txBox="1"/>
            <p:nvPr/>
          </p:nvSpPr>
          <p:spPr>
            <a:xfrm>
              <a:off x="0" y="85725"/>
              <a:ext cx="12543" cy="2808045"/>
            </a:xfrm>
            <a:prstGeom prst="rect">
              <a:avLst/>
            </a:prstGeom>
          </p:spPr>
          <p:txBody>
            <a:bodyPr lIns="50800" tIns="50800" rIns="50800" bIns="50800" rtlCol="0" anchor="ctr"/>
            <a:lstStyle/>
            <a:p>
              <a:pPr algn="ctr">
                <a:lnSpc>
                  <a:spcPts val="1620"/>
                </a:lnSpc>
              </a:pPr>
              <a:endParaRPr/>
            </a:p>
          </p:txBody>
        </p:sp>
      </p:grpSp>
      <p:grpSp>
        <p:nvGrpSpPr>
          <p:cNvPr id="10" name="Group 10"/>
          <p:cNvGrpSpPr/>
          <p:nvPr/>
        </p:nvGrpSpPr>
        <p:grpSpPr>
          <a:xfrm>
            <a:off x="9144000" y="481113"/>
            <a:ext cx="8842362" cy="9371900"/>
            <a:chOff x="0" y="0"/>
            <a:chExt cx="14307004" cy="15163800"/>
          </a:xfrm>
        </p:grpSpPr>
        <p:sp>
          <p:nvSpPr>
            <p:cNvPr id="11" name="Freeform 11"/>
            <p:cNvSpPr/>
            <p:nvPr/>
          </p:nvSpPr>
          <p:spPr>
            <a:xfrm>
              <a:off x="0" y="0"/>
              <a:ext cx="14307004" cy="15163800"/>
            </a:xfrm>
            <a:custGeom>
              <a:avLst/>
              <a:gdLst/>
              <a:ahLst/>
              <a:cxnLst/>
              <a:rect l="l" t="t" r="r" b="b"/>
              <a:pathLst>
                <a:path w="14307004" h="15163800">
                  <a:moveTo>
                    <a:pt x="14307004" y="254000"/>
                  </a:moveTo>
                  <a:lnTo>
                    <a:pt x="14307004" y="14909800"/>
                  </a:lnTo>
                  <a:cubicBezTo>
                    <a:pt x="14307004" y="15050136"/>
                    <a:pt x="14153469" y="15163800"/>
                    <a:pt x="13963910" y="15163800"/>
                  </a:cubicBezTo>
                  <a:lnTo>
                    <a:pt x="343094" y="15163800"/>
                  </a:lnTo>
                  <a:cubicBezTo>
                    <a:pt x="153534" y="15163800"/>
                    <a:pt x="0" y="15050136"/>
                    <a:pt x="0" y="14909800"/>
                  </a:cubicBezTo>
                  <a:lnTo>
                    <a:pt x="0" y="254000"/>
                  </a:lnTo>
                  <a:cubicBezTo>
                    <a:pt x="0" y="113665"/>
                    <a:pt x="153534" y="0"/>
                    <a:pt x="343094" y="0"/>
                  </a:cubicBezTo>
                  <a:lnTo>
                    <a:pt x="13963910" y="0"/>
                  </a:lnTo>
                  <a:cubicBezTo>
                    <a:pt x="14153469" y="0"/>
                    <a:pt x="14307004" y="113665"/>
                    <a:pt x="14307004" y="254000"/>
                  </a:cubicBezTo>
                  <a:close/>
                </a:path>
              </a:pathLst>
            </a:custGeom>
            <a:blipFill>
              <a:blip r:embed="rId2"/>
              <a:stretch>
                <a:fillRect l="-2994" r="-2994"/>
              </a:stretch>
            </a:blipFill>
          </p:spPr>
          <p:txBody>
            <a:bodyPr/>
            <a:lstStyle/>
            <a:p>
              <a:endParaRPr lang="en-MT"/>
            </a:p>
          </p:txBody>
        </p:sp>
      </p:grpSp>
      <p:sp>
        <p:nvSpPr>
          <p:cNvPr id="12" name="AutoShape 12"/>
          <p:cNvSpPr/>
          <p:nvPr/>
        </p:nvSpPr>
        <p:spPr>
          <a:xfrm>
            <a:off x="1028700" y="8157999"/>
            <a:ext cx="1292010" cy="0"/>
          </a:xfrm>
          <a:prstGeom prst="line">
            <a:avLst/>
          </a:prstGeom>
          <a:ln w="9525" cap="flat">
            <a:solidFill>
              <a:srgbClr val="031040"/>
            </a:solidFill>
            <a:prstDash val="solid"/>
            <a:headEnd type="none" w="sm" len="sm"/>
            <a:tailEnd type="none" w="sm" len="sm"/>
          </a:ln>
        </p:spPr>
        <p:txBody>
          <a:bodyPr/>
          <a:lstStyle/>
          <a:p>
            <a:endParaRPr lang="en-MT"/>
          </a:p>
        </p:txBody>
      </p:sp>
      <p:sp>
        <p:nvSpPr>
          <p:cNvPr id="13" name="Freeform 13"/>
          <p:cNvSpPr/>
          <p:nvPr/>
        </p:nvSpPr>
        <p:spPr>
          <a:xfrm>
            <a:off x="1028700" y="1028700"/>
            <a:ext cx="1665777" cy="1273829"/>
          </a:xfrm>
          <a:custGeom>
            <a:avLst/>
            <a:gdLst/>
            <a:ahLst/>
            <a:cxnLst/>
            <a:rect l="l" t="t" r="r" b="b"/>
            <a:pathLst>
              <a:path w="1665777" h="1273829">
                <a:moveTo>
                  <a:pt x="0" y="0"/>
                </a:moveTo>
                <a:lnTo>
                  <a:pt x="1665777" y="0"/>
                </a:lnTo>
                <a:lnTo>
                  <a:pt x="1665777" y="1273829"/>
                </a:lnTo>
                <a:lnTo>
                  <a:pt x="0" y="1273829"/>
                </a:lnTo>
                <a:lnTo>
                  <a:pt x="0" y="0"/>
                </a:lnTo>
                <a:close/>
              </a:path>
            </a:pathLst>
          </a:custGeom>
          <a:blipFill>
            <a:blip r:embed="rId3"/>
            <a:stretch>
              <a:fillRect/>
            </a:stretch>
          </a:blipFill>
        </p:spPr>
        <p:txBody>
          <a:bodyPr/>
          <a:lstStyle/>
          <a:p>
            <a:endParaRPr lang="en-MT"/>
          </a:p>
        </p:txBody>
      </p:sp>
      <p:sp>
        <p:nvSpPr>
          <p:cNvPr id="14" name="TextBox 14"/>
          <p:cNvSpPr txBox="1"/>
          <p:nvPr/>
        </p:nvSpPr>
        <p:spPr>
          <a:xfrm>
            <a:off x="1028700" y="3276836"/>
            <a:ext cx="6787550" cy="3666653"/>
          </a:xfrm>
          <a:prstGeom prst="rect">
            <a:avLst/>
          </a:prstGeom>
        </p:spPr>
        <p:txBody>
          <a:bodyPr lIns="0" tIns="0" rIns="0" bIns="0" rtlCol="0" anchor="t">
            <a:spAutoFit/>
          </a:bodyPr>
          <a:lstStyle/>
          <a:p>
            <a:pPr algn="l">
              <a:lnSpc>
                <a:spcPts val="9728"/>
              </a:lnSpc>
            </a:pPr>
            <a:r>
              <a:rPr lang="en-US" sz="7541" b="1">
                <a:solidFill>
                  <a:srgbClr val="09315E"/>
                </a:solidFill>
                <a:latin typeface="Saira Bold"/>
                <a:ea typeface="Saira Bold"/>
                <a:cs typeface="Saira Bold"/>
                <a:sym typeface="Saira Bold"/>
              </a:rPr>
              <a:t>CELEBRATING 25 ANNUAL CONFERENCES</a:t>
            </a:r>
          </a:p>
        </p:txBody>
      </p:sp>
      <p:sp>
        <p:nvSpPr>
          <p:cNvPr id="15" name="TextBox 15"/>
          <p:cNvSpPr txBox="1"/>
          <p:nvPr/>
        </p:nvSpPr>
        <p:spPr>
          <a:xfrm>
            <a:off x="1028700" y="9013673"/>
            <a:ext cx="2257455" cy="244627"/>
          </a:xfrm>
          <a:prstGeom prst="rect">
            <a:avLst/>
          </a:prstGeom>
        </p:spPr>
        <p:txBody>
          <a:bodyPr lIns="0" tIns="0" rIns="0" bIns="0" rtlCol="0" anchor="t">
            <a:spAutoFit/>
          </a:bodyPr>
          <a:lstStyle/>
          <a:p>
            <a:pPr algn="l">
              <a:lnSpc>
                <a:spcPts val="1620"/>
              </a:lnSpc>
            </a:pPr>
            <a:r>
              <a:rPr lang="en-US" sz="2189">
                <a:solidFill>
                  <a:srgbClr val="000000"/>
                </a:solidFill>
                <a:latin typeface="Saira"/>
                <a:ea typeface="Saira"/>
                <a:cs typeface="Saira"/>
                <a:sym typeface="Saira"/>
              </a:rPr>
              <a:t>aea-europe.net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1026964" cy="785325"/>
          </a:xfrm>
          <a:custGeom>
            <a:avLst/>
            <a:gdLst/>
            <a:ahLst/>
            <a:cxnLst/>
            <a:rect l="l" t="t" r="r" b="b"/>
            <a:pathLst>
              <a:path w="1026964" h="785325">
                <a:moveTo>
                  <a:pt x="0" y="0"/>
                </a:moveTo>
                <a:lnTo>
                  <a:pt x="1026964" y="0"/>
                </a:lnTo>
                <a:lnTo>
                  <a:pt x="1026964" y="785325"/>
                </a:lnTo>
                <a:lnTo>
                  <a:pt x="0" y="785325"/>
                </a:lnTo>
                <a:lnTo>
                  <a:pt x="0" y="0"/>
                </a:lnTo>
                <a:close/>
              </a:path>
            </a:pathLst>
          </a:custGeom>
          <a:blipFill>
            <a:blip r:embed="rId2"/>
            <a:stretch>
              <a:fillRect/>
            </a:stretch>
          </a:blipFill>
        </p:spPr>
        <p:txBody>
          <a:bodyPr/>
          <a:lstStyle/>
          <a:p>
            <a:endParaRPr lang="en-MT"/>
          </a:p>
        </p:txBody>
      </p:sp>
      <p:sp>
        <p:nvSpPr>
          <p:cNvPr id="3" name="TextBox 3"/>
          <p:cNvSpPr txBox="1"/>
          <p:nvPr/>
        </p:nvSpPr>
        <p:spPr>
          <a:xfrm>
            <a:off x="1028700" y="2133494"/>
            <a:ext cx="6132492" cy="2543175"/>
          </a:xfrm>
          <a:prstGeom prst="rect">
            <a:avLst/>
          </a:prstGeom>
        </p:spPr>
        <p:txBody>
          <a:bodyPr lIns="0" tIns="0" rIns="0" bIns="0" rtlCol="0" anchor="t">
            <a:spAutoFit/>
          </a:bodyPr>
          <a:lstStyle/>
          <a:p>
            <a:pPr algn="l">
              <a:lnSpc>
                <a:spcPts val="10019"/>
              </a:lnSpc>
            </a:pPr>
            <a:r>
              <a:rPr lang="en-US" sz="8349" b="1">
                <a:solidFill>
                  <a:srgbClr val="031040"/>
                </a:solidFill>
                <a:latin typeface="Saira Bold"/>
                <a:ea typeface="Saira Bold"/>
                <a:cs typeface="Saira Bold"/>
                <a:sym typeface="Saira Bold"/>
              </a:rPr>
              <a:t>Starting AEA-Europe</a:t>
            </a:r>
          </a:p>
        </p:txBody>
      </p:sp>
      <p:grpSp>
        <p:nvGrpSpPr>
          <p:cNvPr id="4" name="Group 4"/>
          <p:cNvGrpSpPr/>
          <p:nvPr/>
        </p:nvGrpSpPr>
        <p:grpSpPr>
          <a:xfrm>
            <a:off x="111989" y="5010044"/>
            <a:ext cx="18080020" cy="3987861"/>
            <a:chOff x="0" y="0"/>
            <a:chExt cx="4761816" cy="1050301"/>
          </a:xfrm>
        </p:grpSpPr>
        <p:sp>
          <p:nvSpPr>
            <p:cNvPr id="5" name="Freeform 5"/>
            <p:cNvSpPr/>
            <p:nvPr/>
          </p:nvSpPr>
          <p:spPr>
            <a:xfrm>
              <a:off x="0" y="0"/>
              <a:ext cx="4761816" cy="1050301"/>
            </a:xfrm>
            <a:custGeom>
              <a:avLst/>
              <a:gdLst/>
              <a:ahLst/>
              <a:cxnLst/>
              <a:rect l="l" t="t" r="r" b="b"/>
              <a:pathLst>
                <a:path w="4761816" h="1050301">
                  <a:moveTo>
                    <a:pt x="6423" y="0"/>
                  </a:moveTo>
                  <a:lnTo>
                    <a:pt x="4755393" y="0"/>
                  </a:lnTo>
                  <a:cubicBezTo>
                    <a:pt x="4758940" y="0"/>
                    <a:pt x="4761816" y="2876"/>
                    <a:pt x="4761816" y="6423"/>
                  </a:cubicBezTo>
                  <a:lnTo>
                    <a:pt x="4761816" y="1043878"/>
                  </a:lnTo>
                  <a:cubicBezTo>
                    <a:pt x="4761816" y="1047425"/>
                    <a:pt x="4758940" y="1050301"/>
                    <a:pt x="4755393" y="1050301"/>
                  </a:cubicBezTo>
                  <a:lnTo>
                    <a:pt x="6423" y="1050301"/>
                  </a:lnTo>
                  <a:cubicBezTo>
                    <a:pt x="2876" y="1050301"/>
                    <a:pt x="0" y="1047425"/>
                    <a:pt x="0" y="1043878"/>
                  </a:cubicBezTo>
                  <a:lnTo>
                    <a:pt x="0" y="6423"/>
                  </a:lnTo>
                  <a:cubicBezTo>
                    <a:pt x="0" y="2876"/>
                    <a:pt x="2876" y="0"/>
                    <a:pt x="6423" y="0"/>
                  </a:cubicBezTo>
                  <a:close/>
                </a:path>
              </a:pathLst>
            </a:custGeom>
            <a:solidFill>
              <a:srgbClr val="E0E0E1"/>
            </a:solidFill>
          </p:spPr>
          <p:txBody>
            <a:bodyPr/>
            <a:lstStyle/>
            <a:p>
              <a:endParaRPr lang="en-MT"/>
            </a:p>
          </p:txBody>
        </p:sp>
        <p:sp>
          <p:nvSpPr>
            <p:cNvPr id="6" name="TextBox 6"/>
            <p:cNvSpPr txBox="1"/>
            <p:nvPr/>
          </p:nvSpPr>
          <p:spPr>
            <a:xfrm>
              <a:off x="0" y="85725"/>
              <a:ext cx="4761816" cy="964576"/>
            </a:xfrm>
            <a:prstGeom prst="rect">
              <a:avLst/>
            </a:prstGeom>
          </p:spPr>
          <p:txBody>
            <a:bodyPr lIns="50800" tIns="50800" rIns="50800" bIns="50800" rtlCol="0" anchor="ctr"/>
            <a:lstStyle/>
            <a:p>
              <a:pPr algn="ctr">
                <a:lnSpc>
                  <a:spcPts val="1620"/>
                </a:lnSpc>
              </a:pPr>
              <a:endParaRPr/>
            </a:p>
          </p:txBody>
        </p:sp>
      </p:grpSp>
      <p:grpSp>
        <p:nvGrpSpPr>
          <p:cNvPr id="7" name="Group 7"/>
          <p:cNvGrpSpPr/>
          <p:nvPr/>
        </p:nvGrpSpPr>
        <p:grpSpPr>
          <a:xfrm>
            <a:off x="7865125" y="1028700"/>
            <a:ext cx="9394175" cy="8229600"/>
            <a:chOff x="0" y="0"/>
            <a:chExt cx="1167735" cy="1022974"/>
          </a:xfrm>
        </p:grpSpPr>
        <p:sp>
          <p:nvSpPr>
            <p:cNvPr id="8" name="Freeform 8"/>
            <p:cNvSpPr/>
            <p:nvPr/>
          </p:nvSpPr>
          <p:spPr>
            <a:xfrm>
              <a:off x="0" y="0"/>
              <a:ext cx="1167736" cy="1022974"/>
            </a:xfrm>
            <a:custGeom>
              <a:avLst/>
              <a:gdLst/>
              <a:ahLst/>
              <a:cxnLst/>
              <a:rect l="l" t="t" r="r" b="b"/>
              <a:pathLst>
                <a:path w="1167736" h="1022974">
                  <a:moveTo>
                    <a:pt x="18955" y="0"/>
                  </a:moveTo>
                  <a:lnTo>
                    <a:pt x="1148781" y="0"/>
                  </a:lnTo>
                  <a:cubicBezTo>
                    <a:pt x="1159249" y="0"/>
                    <a:pt x="1167736" y="8486"/>
                    <a:pt x="1167736" y="18955"/>
                  </a:cubicBezTo>
                  <a:lnTo>
                    <a:pt x="1167736" y="1004019"/>
                  </a:lnTo>
                  <a:cubicBezTo>
                    <a:pt x="1167736" y="1009046"/>
                    <a:pt x="1165739" y="1013867"/>
                    <a:pt x="1162184" y="1017422"/>
                  </a:cubicBezTo>
                  <a:cubicBezTo>
                    <a:pt x="1158629" y="1020977"/>
                    <a:pt x="1153808" y="1022974"/>
                    <a:pt x="1148781" y="1022974"/>
                  </a:cubicBezTo>
                  <a:lnTo>
                    <a:pt x="18955" y="1022974"/>
                  </a:lnTo>
                  <a:cubicBezTo>
                    <a:pt x="13928" y="1022974"/>
                    <a:pt x="9106" y="1020977"/>
                    <a:pt x="5552" y="1017422"/>
                  </a:cubicBezTo>
                  <a:cubicBezTo>
                    <a:pt x="1997" y="1013867"/>
                    <a:pt x="0" y="1009046"/>
                    <a:pt x="0" y="1004019"/>
                  </a:cubicBezTo>
                  <a:lnTo>
                    <a:pt x="0" y="18955"/>
                  </a:lnTo>
                  <a:cubicBezTo>
                    <a:pt x="0" y="8486"/>
                    <a:pt x="8486" y="0"/>
                    <a:pt x="18955" y="0"/>
                  </a:cubicBezTo>
                  <a:close/>
                </a:path>
              </a:pathLst>
            </a:custGeom>
            <a:blipFill>
              <a:blip r:embed="rId3"/>
              <a:stretch>
                <a:fillRect l="-15725" r="-1079"/>
              </a:stretch>
            </a:blipFill>
          </p:spPr>
          <p:txBody>
            <a:bodyPr/>
            <a:lstStyle/>
            <a:p>
              <a:endParaRPr lang="en-MT"/>
            </a:p>
          </p:txBody>
        </p:sp>
      </p:grpSp>
      <p:sp>
        <p:nvSpPr>
          <p:cNvPr id="9" name="TextBox 9"/>
          <p:cNvSpPr txBox="1"/>
          <p:nvPr/>
        </p:nvSpPr>
        <p:spPr>
          <a:xfrm>
            <a:off x="1096693" y="5220811"/>
            <a:ext cx="5996505" cy="3259455"/>
          </a:xfrm>
          <a:prstGeom prst="rect">
            <a:avLst/>
          </a:prstGeom>
        </p:spPr>
        <p:txBody>
          <a:bodyPr lIns="0" tIns="0" rIns="0" bIns="0" rtlCol="0" anchor="t">
            <a:spAutoFit/>
          </a:bodyPr>
          <a:lstStyle/>
          <a:p>
            <a:pPr algn="l">
              <a:lnSpc>
                <a:spcPts val="3299"/>
              </a:lnSpc>
            </a:pPr>
            <a:r>
              <a:rPr lang="en-US" sz="2199">
                <a:solidFill>
                  <a:srgbClr val="000000"/>
                </a:solidFill>
                <a:latin typeface="Saira"/>
                <a:ea typeface="Saira"/>
                <a:cs typeface="Saira"/>
                <a:sym typeface="Saira"/>
              </a:rPr>
              <a:t>Since Monday April 3rd, 2000, AEA-Europe exists as an Association under Dutch law. This was the result of signing a legal document containing the Associations’s constitution by Emma Nardi (president), Steven Bakker (executive secretary) and Chris Whetton (treasurer) and a notary during a brief ceremony in Arnhem, The Netherlands.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1297</Words>
  <Application>Microsoft Office PowerPoint</Application>
  <PresentationFormat>Custom</PresentationFormat>
  <Paragraphs>109</Paragraphs>
  <Slides>23</Slides>
  <Notes>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Aptos</vt:lpstr>
      <vt:lpstr>Saira</vt:lpstr>
      <vt:lpstr>Abadi</vt:lpstr>
      <vt:lpstr>Saira Bold</vt:lpstr>
      <vt:lpstr>Canva Sans</vt:lpstr>
      <vt:lpstr>Calibri</vt:lpstr>
      <vt:lpstr>Arial</vt:lpstr>
      <vt:lpstr>Segoe UI</vt:lpstr>
      <vt:lpstr>Office Theme</vt:lpstr>
      <vt:lpstr>1_Office Theme</vt:lpstr>
      <vt:lpstr>Welcome   Therese N. Hopfenbeck President AEA-Europe Director Assessment and Evaluation Research Centre University of Melbourne Visiting Fellow, Kellogg College, University of Oxford</vt:lpstr>
      <vt:lpstr>Celebrating 25 years of conferences</vt:lpstr>
      <vt:lpstr>Serving our community</vt:lpstr>
      <vt:lpstr>PowerPoint Presentation</vt:lpstr>
      <vt:lpstr>Acknowledgments</vt:lpstr>
      <vt:lpstr>PowerPoint Presentation</vt:lpstr>
      <vt:lpstr>Yasmine El Masri (2014)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Creative Portfolio Presentation</dc:title>
  <dc:creator>Christos Therapontos</dc:creator>
  <cp:lastModifiedBy>Aleksandar Markovic</cp:lastModifiedBy>
  <cp:revision>18</cp:revision>
  <dcterms:created xsi:type="dcterms:W3CDTF">2006-08-16T00:00:00Z</dcterms:created>
  <dcterms:modified xsi:type="dcterms:W3CDTF">2024-11-26T09:02:22Z</dcterms:modified>
  <dc:identifier>DAGU5bY-ZZc</dc:identifier>
</cp:coreProperties>
</file>